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6" r:id="rId2"/>
    <p:sldMasterId id="2147483712" r:id="rId3"/>
    <p:sldMasterId id="2147483723" r:id="rId4"/>
    <p:sldMasterId id="2147483729" r:id="rId5"/>
  </p:sldMasterIdLst>
  <p:notesMasterIdLst>
    <p:notesMasterId r:id="rId65"/>
  </p:notesMasterIdLst>
  <p:sldIdLst>
    <p:sldId id="2147472940" r:id="rId6"/>
    <p:sldId id="988" r:id="rId7"/>
    <p:sldId id="2147472902" r:id="rId8"/>
    <p:sldId id="2147472939" r:id="rId9"/>
    <p:sldId id="2147472916" r:id="rId10"/>
    <p:sldId id="860" r:id="rId11"/>
    <p:sldId id="2147472925" r:id="rId12"/>
    <p:sldId id="279" r:id="rId13"/>
    <p:sldId id="2147472934" r:id="rId14"/>
    <p:sldId id="2147472937" r:id="rId15"/>
    <p:sldId id="270" r:id="rId16"/>
    <p:sldId id="271" r:id="rId17"/>
    <p:sldId id="272" r:id="rId18"/>
    <p:sldId id="313" r:id="rId19"/>
    <p:sldId id="1024" r:id="rId20"/>
    <p:sldId id="1013" r:id="rId21"/>
    <p:sldId id="2147472935" r:id="rId22"/>
    <p:sldId id="2147472941" r:id="rId23"/>
    <p:sldId id="2147472910" r:id="rId24"/>
    <p:sldId id="2147472943" r:id="rId25"/>
    <p:sldId id="269" r:id="rId26"/>
    <p:sldId id="2147472948" r:id="rId27"/>
    <p:sldId id="2147472949" r:id="rId28"/>
    <p:sldId id="263" r:id="rId29"/>
    <p:sldId id="2147472924" r:id="rId30"/>
    <p:sldId id="297" r:id="rId31"/>
    <p:sldId id="301" r:id="rId32"/>
    <p:sldId id="303" r:id="rId33"/>
    <p:sldId id="2147472936" r:id="rId34"/>
    <p:sldId id="312" r:id="rId35"/>
    <p:sldId id="2147472908" r:id="rId36"/>
    <p:sldId id="264" r:id="rId37"/>
    <p:sldId id="274" r:id="rId38"/>
    <p:sldId id="275" r:id="rId39"/>
    <p:sldId id="276" r:id="rId40"/>
    <p:sldId id="277" r:id="rId41"/>
    <p:sldId id="278" r:id="rId42"/>
    <p:sldId id="2147472938" r:id="rId43"/>
    <p:sldId id="2147472928" r:id="rId44"/>
    <p:sldId id="2147472930" r:id="rId45"/>
    <p:sldId id="2147472923" r:id="rId46"/>
    <p:sldId id="262" r:id="rId47"/>
    <p:sldId id="2147472918" r:id="rId48"/>
    <p:sldId id="2147472950" r:id="rId49"/>
    <p:sldId id="2147472913" r:id="rId50"/>
    <p:sldId id="2147472919" r:id="rId51"/>
    <p:sldId id="2147472929" r:id="rId52"/>
    <p:sldId id="281" r:id="rId53"/>
    <p:sldId id="282" r:id="rId54"/>
    <p:sldId id="283" r:id="rId55"/>
    <p:sldId id="284" r:id="rId56"/>
    <p:sldId id="285" r:id="rId57"/>
    <p:sldId id="2147472890" r:id="rId58"/>
    <p:sldId id="2147472907" r:id="rId59"/>
    <p:sldId id="2147472922" r:id="rId60"/>
    <p:sldId id="2146848754" r:id="rId61"/>
    <p:sldId id="1026" r:id="rId62"/>
    <p:sldId id="980" r:id="rId63"/>
    <p:sldId id="2147472926" r:id="rId64"/>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7" userDrawn="1">
          <p15:clr>
            <a:srgbClr val="A4A3A4"/>
          </p15:clr>
        </p15:guide>
        <p15:guide id="2" pos="3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Reddel" initials="HR" lastIdx="1" clrIdx="0">
    <p:extLst>
      <p:ext uri="{19B8F6BF-5375-455C-9EA6-DF929625EA0E}">
        <p15:presenceInfo xmlns:p15="http://schemas.microsoft.com/office/powerpoint/2012/main" userId="S::helen.reddel@sydney.edu.au::820d645c-3a01-4667-bf6d-7620079c95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B0A"/>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9524" autoAdjust="0"/>
  </p:normalViewPr>
  <p:slideViewPr>
    <p:cSldViewPr snapToGrid="0" showGuides="1">
      <p:cViewPr varScale="1">
        <p:scale>
          <a:sx n="82" d="100"/>
          <a:sy n="82" d="100"/>
        </p:scale>
        <p:origin x="894" y="60"/>
      </p:cViewPr>
      <p:guideLst>
        <p:guide orient="horz" pos="3407"/>
        <p:guide pos="393"/>
      </p:guideLst>
    </p:cSldViewPr>
  </p:slideViewPr>
  <p:notesTextViewPr>
    <p:cViewPr>
      <p:scale>
        <a:sx n="1" d="1"/>
        <a:sy n="1" d="1"/>
      </p:scale>
      <p:origin x="0" y="0"/>
    </p:cViewPr>
  </p:notesTextViewPr>
  <p:sorterViewPr>
    <p:cViewPr>
      <p:scale>
        <a:sx n="150" d="100"/>
        <a:sy n="150" d="100"/>
      </p:scale>
      <p:origin x="0" y="-55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9AF2E-5E99-4813-9B2C-C2A88BAE6D0A}" type="datetimeFigureOut">
              <a:rPr lang="en-AU" smtClean="0"/>
              <a:t>15/12/2024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E7CD0-D342-4853-9B24-2629CAF6F161}" type="slidenum">
              <a:rPr lang="en-AU" smtClean="0"/>
              <a:t>‹#›</a:t>
            </a:fld>
            <a:endParaRPr lang="en-AU"/>
          </a:p>
        </p:txBody>
      </p:sp>
    </p:spTree>
    <p:extLst>
      <p:ext uri="{BB962C8B-B14F-4D97-AF65-F5344CB8AC3E}">
        <p14:creationId xmlns:p14="http://schemas.microsoft.com/office/powerpoint/2010/main" val="2705108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a:t>
            </a:fld>
            <a:endParaRPr lang="en-AU"/>
          </a:p>
        </p:txBody>
      </p:sp>
    </p:spTree>
    <p:extLst>
      <p:ext uri="{BB962C8B-B14F-4D97-AF65-F5344CB8AC3E}">
        <p14:creationId xmlns:p14="http://schemas.microsoft.com/office/powerpoint/2010/main" val="86353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t>Speakers: choose between this slide and the previous slide depending on whether combination ICS-SABA is available in the country for which you are giving the presentation</a:t>
            </a:r>
            <a:endParaRPr lang="en-AU"/>
          </a:p>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23</a:t>
            </a:fld>
            <a:endParaRPr lang="en-AU"/>
          </a:p>
        </p:txBody>
      </p:sp>
    </p:spTree>
    <p:extLst>
      <p:ext uri="{BB962C8B-B14F-4D97-AF65-F5344CB8AC3E}">
        <p14:creationId xmlns:p14="http://schemas.microsoft.com/office/powerpoint/2010/main" val="210796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24</a:t>
            </a:fld>
            <a:endParaRPr lang="en-AU"/>
          </a:p>
        </p:txBody>
      </p:sp>
    </p:spTree>
    <p:extLst>
      <p:ext uri="{BB962C8B-B14F-4D97-AF65-F5344CB8AC3E}">
        <p14:creationId xmlns:p14="http://schemas.microsoft.com/office/powerpoint/2010/main" val="394431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26</a:t>
            </a:fld>
            <a:endParaRPr lang="en-AU"/>
          </a:p>
        </p:txBody>
      </p:sp>
    </p:spTree>
    <p:extLst>
      <p:ext uri="{BB962C8B-B14F-4D97-AF65-F5344CB8AC3E}">
        <p14:creationId xmlns:p14="http://schemas.microsoft.com/office/powerpoint/2010/main" val="376035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80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58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07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41</a:t>
            </a:fld>
            <a:endParaRPr lang="en-AU"/>
          </a:p>
        </p:txBody>
      </p:sp>
    </p:spTree>
    <p:extLst>
      <p:ext uri="{BB962C8B-B14F-4D97-AF65-F5344CB8AC3E}">
        <p14:creationId xmlns:p14="http://schemas.microsoft.com/office/powerpoint/2010/main" val="307178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43</a:t>
            </a:fld>
            <a:endParaRPr lang="en-AU"/>
          </a:p>
        </p:txBody>
      </p:sp>
    </p:spTree>
    <p:extLst>
      <p:ext uri="{BB962C8B-B14F-4D97-AF65-F5344CB8AC3E}">
        <p14:creationId xmlns:p14="http://schemas.microsoft.com/office/powerpoint/2010/main" val="1803704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is also repeated later, with slides about remission</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A324-4455-43B6-BECE-EF1BBB6CA161}"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086587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SPEAKERS: Delete any item if you are presenting more detailed information about it earlier in the talk</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53</a:t>
            </a:fld>
            <a:endParaRPr lang="en-AU"/>
          </a:p>
        </p:txBody>
      </p:sp>
    </p:spTree>
    <p:extLst>
      <p:ext uri="{BB962C8B-B14F-4D97-AF65-F5344CB8AC3E}">
        <p14:creationId xmlns:p14="http://schemas.microsoft.com/office/powerpoint/2010/main" val="125115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2B6D65B-1DDD-A04E-A35C-F02F9A0316E0}"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8952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Calibri" panose="020F0502020204030204" pitchFamily="34" charset="0"/>
              </a:rPr>
              <a:t>Mortimer K, Masekela R, Ozoh OB, Bateman ED, Nantanda R, Yorgancıoğlu AA, et al. The reality of managing asthma in sub-Saharan Africa–Priorities and strategies for improving care. JPATS. 2022;3:105-20.</a:t>
            </a:r>
          </a:p>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54</a:t>
            </a:fld>
            <a:endParaRPr lang="en-AU"/>
          </a:p>
        </p:txBody>
      </p:sp>
    </p:spTree>
    <p:extLst>
      <p:ext uri="{BB962C8B-B14F-4D97-AF65-F5344CB8AC3E}">
        <p14:creationId xmlns:p14="http://schemas.microsoft.com/office/powerpoint/2010/main" val="2397689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Paris J, Peterson EL, Wells K, Pladevall M, Burchard EG, Choudhry S, et al. Relationship between recent short-acting beta-agonist use and subsequent asthma exacerbations. Ann Allergy Asthma Immunol. 2008;101:482-7.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Emerman CL, Woodruff PG, Cydulka RK, Gibbs MA, Pollack CV, Jr., Camargo CA, Jr. Prospective multicenter study of relapse following treatment for acute asthma among adults presenting to the emergency department. MARC investigators. Multicenter Asthma Research Collaboration. Chest. 1999;115:919-27.</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Abramson MJ, Bailey MJ, Couper FJ, Driver JS, Drummer OH, Forbes AB, et al. Are asthma medications and management related to deaths from asthma? Am J Respir Crit Care Med. 2001;163:12-8.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55</a:t>
            </a:fld>
            <a:endParaRPr lang="en-AU"/>
          </a:p>
        </p:txBody>
      </p:sp>
    </p:spTree>
    <p:extLst>
      <p:ext uri="{BB962C8B-B14F-4D97-AF65-F5344CB8AC3E}">
        <p14:creationId xmlns:p14="http://schemas.microsoft.com/office/powerpoint/2010/main" val="13712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79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Rather than chronic and preventative care</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32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is also repeated later, with slides about remission</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A324-4455-43B6-BECE-EF1BBB6CA161}"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4370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15</a:t>
            </a:fld>
            <a:endParaRPr lang="en-AU"/>
          </a:p>
        </p:txBody>
      </p:sp>
    </p:spTree>
    <p:extLst>
      <p:ext uri="{BB962C8B-B14F-4D97-AF65-F5344CB8AC3E}">
        <p14:creationId xmlns:p14="http://schemas.microsoft.com/office/powerpoint/2010/main" val="192498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421D3-3D60-4DBE-82C5-F19362804E0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69199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19</a:t>
            </a:fld>
            <a:endParaRPr lang="en-AU"/>
          </a:p>
        </p:txBody>
      </p:sp>
    </p:spTree>
    <p:extLst>
      <p:ext uri="{BB962C8B-B14F-4D97-AF65-F5344CB8AC3E}">
        <p14:creationId xmlns:p14="http://schemas.microsoft.com/office/powerpoint/2010/main" val="195651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21</a:t>
            </a:fld>
            <a:endParaRPr lang="en-AU"/>
          </a:p>
        </p:txBody>
      </p:sp>
    </p:spTree>
    <p:extLst>
      <p:ext uri="{BB962C8B-B14F-4D97-AF65-F5344CB8AC3E}">
        <p14:creationId xmlns:p14="http://schemas.microsoft.com/office/powerpoint/2010/main" val="478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Speakers: choose between this slide and the next slide depending on whether combination ICS-SABA is available in the country for which you are giving the presentation</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22</a:t>
            </a:fld>
            <a:endParaRPr lang="en-AU"/>
          </a:p>
        </p:txBody>
      </p:sp>
    </p:spTree>
    <p:extLst>
      <p:ext uri="{BB962C8B-B14F-4D97-AF65-F5344CB8AC3E}">
        <p14:creationId xmlns:p14="http://schemas.microsoft.com/office/powerpoint/2010/main" val="1507249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xmlns=""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xmlns=""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6279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8" y="2125981"/>
            <a:ext cx="10368599" cy="261611"/>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subTitle" idx="4"/>
          </p:nvPr>
        </p:nvSpPr>
        <p:spPr>
          <a:xfrm>
            <a:off x="1829752" y="3840482"/>
            <a:ext cx="85388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636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6"/>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6072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6"/>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sz="half" idx="2"/>
          </p:nvPr>
        </p:nvSpPr>
        <p:spPr>
          <a:xfrm>
            <a:off x="609917" y="1577342"/>
            <a:ext cx="530628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49" y="1577342"/>
            <a:ext cx="530628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873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6"/>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3369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771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46166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9332"/>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46166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xmlns=""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66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xmlns=""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xmlns=""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625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7" name="TextBox 6"/>
          <p:cNvSpPr txBox="1"/>
          <p:nvPr userDrawn="1"/>
        </p:nvSpPr>
        <p:spPr>
          <a:xfrm>
            <a:off x="1202267" y="5393346"/>
            <a:ext cx="10437426" cy="107702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33">
                <a:solidFill>
                  <a:srgbClr val="134679"/>
                </a:solidFill>
              </a:rPr>
              <a:t>This slide set is restricted for academic and educational purposes only.  </a:t>
            </a:r>
            <a:br>
              <a:rPr lang="en-US" sz="2133">
                <a:solidFill>
                  <a:srgbClr val="134679"/>
                </a:solidFill>
              </a:rPr>
            </a:br>
            <a:r>
              <a:rPr lang="en-US" sz="2133" b="1">
                <a:solidFill>
                  <a:srgbClr val="134679"/>
                </a:solidFill>
              </a:rPr>
              <a:t>No additions or changes </a:t>
            </a:r>
            <a:r>
              <a:rPr lang="en-US" sz="2133" baseline="0">
                <a:solidFill>
                  <a:srgbClr val="134679"/>
                </a:solidFill>
              </a:rPr>
              <a:t>may be made to slides. </a:t>
            </a:r>
            <a:r>
              <a:rPr lang="en-US" sz="2133">
                <a:solidFill>
                  <a:srgbClr val="134679"/>
                </a:solidFill>
              </a:rPr>
              <a:t>Use of the slide set or of individual slides for commercial or promotional purposes requires approval from GINA. </a:t>
            </a:r>
            <a:endParaRPr lang="en-AU" sz="2133"/>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95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xmlns=""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76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56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298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15/12/2024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xmlns=""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345830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15/12/2024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xmlns=""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317222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xmlns=""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598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xmlns="" id="{92789373-39C0-4BE7-855A-5684976986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01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15/12/2024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0" name="Picture 3">
            <a:extLst>
              <a:ext uri="{FF2B5EF4-FFF2-40B4-BE49-F238E27FC236}">
                <a16:creationId xmlns:a16="http://schemas.microsoft.com/office/drawing/2014/main" xmlns="" id="{07B80A0B-F844-4F32-9635-BE5A5F3A4BD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96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15/12/2024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spTree>
    <p:extLst>
      <p:ext uri="{BB962C8B-B14F-4D97-AF65-F5344CB8AC3E}">
        <p14:creationId xmlns:p14="http://schemas.microsoft.com/office/powerpoint/2010/main" val="1198061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7" y="2125980"/>
            <a:ext cx="10368599" cy="261611"/>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subTitle" idx="4"/>
          </p:nvPr>
        </p:nvSpPr>
        <p:spPr>
          <a:xfrm>
            <a:off x="1829752" y="3840481"/>
            <a:ext cx="85388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5800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0290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sz="half" idx="2"/>
          </p:nvPr>
        </p:nvSpPr>
        <p:spPr>
          <a:xfrm>
            <a:off x="609917" y="1577341"/>
            <a:ext cx="530628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49" y="1577341"/>
            <a:ext cx="530628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53540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1"/>
          </a:xfrm>
        </p:spPr>
        <p:txBody>
          <a:bodyPr lIns="0" tIns="0" rIns="0" bIns="0"/>
          <a:lstStyle>
            <a:lvl1pPr>
              <a:defRPr sz="1700" b="1" i="0">
                <a:solidFill>
                  <a:srgbClr val="231F2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06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xmlns=""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7938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345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xmlns=""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xmlns=""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9981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7" name="TextBox 6"/>
          <p:cNvSpPr txBox="1"/>
          <p:nvPr userDrawn="1"/>
        </p:nvSpPr>
        <p:spPr>
          <a:xfrm>
            <a:off x="1202267" y="5393346"/>
            <a:ext cx="10270331" cy="107702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33">
                <a:solidFill>
                  <a:srgbClr val="134679"/>
                </a:solidFill>
              </a:rPr>
              <a:t>This slide set is restricted for academic and educational purposes only.  </a:t>
            </a:r>
            <a:br>
              <a:rPr lang="en-US" sz="2133">
                <a:solidFill>
                  <a:srgbClr val="134679"/>
                </a:solidFill>
              </a:rPr>
            </a:br>
            <a:r>
              <a:rPr lang="en-US" sz="2133">
                <a:solidFill>
                  <a:srgbClr val="134679"/>
                </a:solidFill>
              </a:rPr>
              <a:t>No additions or changes </a:t>
            </a:r>
            <a:r>
              <a:rPr lang="en-US" sz="2133" baseline="0">
                <a:solidFill>
                  <a:srgbClr val="134679"/>
                </a:solidFill>
              </a:rPr>
              <a:t>may be made to slides. </a:t>
            </a:r>
            <a:r>
              <a:rPr lang="en-US" sz="2133">
                <a:solidFill>
                  <a:srgbClr val="134679"/>
                </a:solidFill>
              </a:rPr>
              <a:t>Use of the slide set or of individual slides for commercial or promotional purposes requires approval from GINA. </a:t>
            </a:r>
            <a:endParaRPr lang="en-AU" sz="2133"/>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6" name="Picture 5" descr="A screenshot of a computer&#10;&#10;Description automatically generated with low confidence">
            <a:extLst>
              <a:ext uri="{FF2B5EF4-FFF2-40B4-BE49-F238E27FC236}">
                <a16:creationId xmlns:a16="http://schemas.microsoft.com/office/drawing/2014/main" xmlns="" id="{8D0B6E34-9376-D82E-3541-1F9DCA0A68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079" t="45712" r="10486" b="44579"/>
          <a:stretch/>
        </p:blipFill>
        <p:spPr>
          <a:xfrm>
            <a:off x="4344968" y="2321244"/>
            <a:ext cx="3538049" cy="1329112"/>
          </a:xfrm>
          <a:prstGeom prst="rect">
            <a:avLst/>
          </a:prstGeom>
        </p:spPr>
      </p:pic>
    </p:spTree>
    <p:extLst>
      <p:ext uri="{BB962C8B-B14F-4D97-AF65-F5344CB8AC3E}">
        <p14:creationId xmlns:p14="http://schemas.microsoft.com/office/powerpoint/2010/main" val="19108140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xmlns=""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83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508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207542"/>
            <a:ext cx="11369797" cy="5193257"/>
          </a:xfrm>
          <a:prstGeom prst="rect">
            <a:avLst/>
          </a:prstGeom>
        </p:spPr>
        <p:txBody>
          <a:bodyPr>
            <a:normAutofit/>
          </a:bodyPr>
          <a:lstStyle>
            <a:lvl1pPr marL="241294" indent="-241294">
              <a:lnSpc>
                <a:spcPct val="114000"/>
              </a:lnSpc>
              <a:spcBef>
                <a:spcPts val="1200"/>
              </a:spcBef>
              <a:buClr>
                <a:srgbClr val="F79646"/>
              </a:buClr>
              <a:buSzPct val="60000"/>
              <a:buFont typeface="Wingdings" panose="05000000000000000000" pitchFamily="2" charset="2"/>
              <a:buChar char=""/>
              <a:defRPr sz="1867" baseline="0">
                <a:solidFill>
                  <a:srgbClr val="07192B"/>
                </a:solidFill>
                <a:latin typeface="Arial" panose="020B0604020202020204" pitchFamily="34" charset="0"/>
                <a:cs typeface="Arial" panose="020B0604020202020204" pitchFamily="34" charset="0"/>
              </a:defRPr>
            </a:lvl1pPr>
            <a:lvl2pPr marL="599002" indent="-228594">
              <a:lnSpc>
                <a:spcPct val="120000"/>
              </a:lnSpc>
              <a:spcBef>
                <a:spcPts val="400"/>
              </a:spcBef>
              <a:buClrTx/>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a:buClr>
                <a:srgbClr val="F79646"/>
              </a:buClr>
              <a:defRPr sz="1467">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60689"/>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15/12/2024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xmlns=""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538006954"/>
      </p:ext>
    </p:extLst>
  </p:cSld>
  <p:clrMapOvr>
    <a:masterClrMapping/>
  </p:clrMapOvr>
  <p:extLst>
    <p:ext uri="{DCECCB84-F9BA-43D5-87BE-67443E8EF086}">
      <p15:sldGuideLst xmlns:p15="http://schemas.microsoft.com/office/powerpoint/2012/main">
        <p15:guide id="1" orient="horz" pos="622">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60689"/>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xmlns=""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2908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15/12/2024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xmlns=""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20528638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457189" indent="-457189">
              <a:lnSpc>
                <a:spcPct val="114000"/>
              </a:lnSpc>
              <a:buClr>
                <a:srgbClr val="F79646"/>
              </a:buClr>
              <a:buSzPct val="80000"/>
              <a:buFont typeface="Wingdings" panose="05000000000000000000" pitchFamily="2" charset="2"/>
              <a:buChar char=""/>
              <a:defRPr sz="2133" baseline="0">
                <a:solidFill>
                  <a:srgbClr val="07192B"/>
                </a:solidFill>
                <a:latin typeface="Arial" panose="020B0604020202020204" pitchFamily="34" charset="0"/>
                <a:cs typeface="Arial" panose="020B0604020202020204" pitchFamily="34" charset="0"/>
              </a:defRPr>
            </a:lvl1pPr>
            <a:lvl2pPr marL="990575" indent="-380990">
              <a:lnSpc>
                <a:spcPct val="114000"/>
              </a:lnSpc>
              <a:buClr>
                <a:srgbClr val="F79646"/>
              </a:buClr>
              <a:buFont typeface="Wingdings" panose="05000000000000000000" pitchFamily="2" charset="2"/>
              <a:buChar char="§"/>
              <a:defRPr sz="1867">
                <a:solidFill>
                  <a:schemeClr val="tx1"/>
                </a:solidFill>
                <a:latin typeface="Arial" panose="020B0604020202020204" pitchFamily="34" charset="0"/>
                <a:cs typeface="Arial" panose="020B0604020202020204" pitchFamily="34" charset="0"/>
              </a:defRPr>
            </a:lvl2pPr>
            <a:lvl3pPr>
              <a:buClr>
                <a:srgbClr val="F79646"/>
              </a:buClr>
              <a:defRPr sz="1600">
                <a:solidFill>
                  <a:schemeClr val="tx1"/>
                </a:solidFill>
                <a:latin typeface="Arial" panose="020B0604020202020204" pitchFamily="34" charset="0"/>
                <a:cs typeface="Arial" panose="020B0604020202020204" pitchFamily="34" charset="0"/>
              </a:defRPr>
            </a:lvl3pPr>
            <a:lvl4pPr>
              <a:buClr>
                <a:srgbClr val="F79646"/>
              </a:buClr>
              <a:defRPr sz="1467">
                <a:solidFill>
                  <a:srgbClr val="134679"/>
                </a:solidFill>
                <a:latin typeface="Arial" panose="020B0604020202020204" pitchFamily="34" charset="0"/>
                <a:cs typeface="Arial" panose="020B0604020202020204" pitchFamily="34" charset="0"/>
              </a:defRPr>
            </a:lvl4pPr>
            <a:lvl5pPr>
              <a:buClr>
                <a:srgbClr val="F79646"/>
              </a:buClr>
              <a:defRPr sz="1467">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15/12/2024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pic>
        <p:nvPicPr>
          <p:cNvPr id="11"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xmlns=""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17981522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xmlns="" id="{92789373-39C0-4BE7-855A-5684976986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4733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670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39701"/>
            <a:ext cx="11760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2" name="Picture 3">
            <a:extLst>
              <a:ext uri="{FF2B5EF4-FFF2-40B4-BE49-F238E27FC236}">
                <a16:creationId xmlns:a16="http://schemas.microsoft.com/office/drawing/2014/main" xmlns="" id="{92789373-39C0-4BE7-855A-5684976986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21227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15/12/2024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10" name="Picture 3">
            <a:extLst>
              <a:ext uri="{FF2B5EF4-FFF2-40B4-BE49-F238E27FC236}">
                <a16:creationId xmlns:a16="http://schemas.microsoft.com/office/drawing/2014/main" xmlns="" id="{07B80A0B-F844-4F32-9635-BE5A5F3A4BD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990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15/12/2024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pic>
        <p:nvPicPr>
          <p:cNvPr id="2" name="Picture 3">
            <a:extLst>
              <a:ext uri="{FF2B5EF4-FFF2-40B4-BE49-F238E27FC236}">
                <a16:creationId xmlns:a16="http://schemas.microsoft.com/office/drawing/2014/main" xmlns="" id="{13DAAF43-A930-991D-4C9A-1502FD98FD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29771" y="152468"/>
            <a:ext cx="913707" cy="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xmlns="" id="{E0D0A251-CD12-1F35-2BBF-DE613331E0B0}"/>
              </a:ext>
            </a:extLst>
          </p:cNvPr>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Tree>
    <p:extLst>
      <p:ext uri="{BB962C8B-B14F-4D97-AF65-F5344CB8AC3E}">
        <p14:creationId xmlns:p14="http://schemas.microsoft.com/office/powerpoint/2010/main" val="5915609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383990" indent="-383990">
              <a:lnSpc>
                <a:spcPct val="114000"/>
              </a:lnSpc>
              <a:buClr>
                <a:srgbClr val="F79646"/>
              </a:buClr>
              <a:buSzPct val="80000"/>
              <a:buFont typeface="Wingdings" panose="05000000000000000000" pitchFamily="2" charset="2"/>
              <a:buChar char=""/>
              <a:defRPr sz="1867" baseline="0">
                <a:solidFill>
                  <a:srgbClr val="07192B"/>
                </a:solidFill>
                <a:latin typeface="Arial" panose="020B0604020202020204" pitchFamily="34" charset="0"/>
                <a:cs typeface="Arial" panose="020B0604020202020204" pitchFamily="34" charset="0"/>
              </a:defRPr>
            </a:lvl1pPr>
            <a:lvl2pPr marL="671983" indent="-287993">
              <a:lnSpc>
                <a:spcPct val="114000"/>
              </a:lnSpc>
              <a:buClr>
                <a:srgbClr val="F79646"/>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959976" indent="-287993">
              <a:buClr>
                <a:srgbClr val="F79646"/>
              </a:buClr>
              <a:defRPr sz="1467">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15/12/2024</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sp>
        <p:nvSpPr>
          <p:cNvPr id="12" name="Rectangle 23">
            <a:extLst>
              <a:ext uri="{FF2B5EF4-FFF2-40B4-BE49-F238E27FC236}">
                <a16:creationId xmlns:a16="http://schemas.microsoft.com/office/drawing/2014/main" xmlns=""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5" name="Picture 3">
            <a:extLst>
              <a:ext uri="{FF2B5EF4-FFF2-40B4-BE49-F238E27FC236}">
                <a16:creationId xmlns:a16="http://schemas.microsoft.com/office/drawing/2014/main" xmlns="" id="{88AA5DED-03E2-E9A7-826B-6C39C5D217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7890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15/12/2024</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xmlns=""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2" name="Picture 3">
            <a:extLst>
              <a:ext uri="{FF2B5EF4-FFF2-40B4-BE49-F238E27FC236}">
                <a16:creationId xmlns:a16="http://schemas.microsoft.com/office/drawing/2014/main" xmlns="" id="{8BF4577E-9043-A350-0196-56CF621BC0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8135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15/12/2024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3" name="Picture 3">
            <a:extLst>
              <a:ext uri="{FF2B5EF4-FFF2-40B4-BE49-F238E27FC236}">
                <a16:creationId xmlns:a16="http://schemas.microsoft.com/office/drawing/2014/main" xmlns="" id="{AE2ACFD2-4A63-4BDA-1C2B-FFB0AF0E59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17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15/12/2024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spTree>
    <p:extLst>
      <p:ext uri="{BB962C8B-B14F-4D97-AF65-F5344CB8AC3E}">
        <p14:creationId xmlns:p14="http://schemas.microsoft.com/office/powerpoint/2010/main" val="3976866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146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38828"/>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71" r:id="rId3"/>
    <p:sldLayoutId id="2147483662" r:id="rId4"/>
    <p:sldLayoutId id="2147483674" r:id="rId5"/>
    <p:sldLayoutId id="2147483664" r:id="rId6"/>
    <p:sldLayoutId id="2147483669" r:id="rId7"/>
    <p:sldLayoutId id="2147483665" r:id="rId8"/>
    <p:sldLayoutId id="2147483675" r:id="rId9"/>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0"/>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a:xfrm>
            <a:off x="609917" y="1577342"/>
            <a:ext cx="109785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2"/>
            <a:ext cx="3903472"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9" y="6377942"/>
            <a:ext cx="280562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6" name="Holder 6"/>
          <p:cNvSpPr>
            <a:spLocks noGrp="1"/>
          </p:cNvSpPr>
          <p:nvPr>
            <p:ph type="sldNum" sz="quarter" idx="7"/>
          </p:nvPr>
        </p:nvSpPr>
        <p:spPr>
          <a:xfrm>
            <a:off x="8782814" y="6377942"/>
            <a:ext cx="28056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77999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711" r:id="rId6"/>
  </p:sldLayoutIdLst>
  <p:txStyles>
    <p:titleStyle>
      <a:lvl1pPr>
        <a:defRPr>
          <a:latin typeface="+mj-lt"/>
          <a:ea typeface="+mj-ea"/>
          <a:cs typeface="+mj-cs"/>
        </a:defRPr>
      </a:lvl1pPr>
    </p:titleStyle>
    <p:bodyStyle>
      <a:lvl1pPr marL="0">
        <a:defRPr>
          <a:latin typeface="+mn-lt"/>
          <a:ea typeface="+mn-ea"/>
          <a:cs typeface="+mn-cs"/>
        </a:defRPr>
      </a:lvl1pPr>
      <a:lvl2pPr marL="457178">
        <a:defRPr>
          <a:latin typeface="+mn-lt"/>
          <a:ea typeface="+mn-ea"/>
          <a:cs typeface="+mn-cs"/>
        </a:defRPr>
      </a:lvl2pPr>
      <a:lvl3pPr marL="914354">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2">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p:bodyStyle>
    <p:otherStyle>
      <a:lvl1pPr marL="0">
        <a:defRPr>
          <a:latin typeface="+mn-lt"/>
          <a:ea typeface="+mn-ea"/>
          <a:cs typeface="+mn-cs"/>
        </a:defRPr>
      </a:lvl1pPr>
      <a:lvl2pPr marL="457178">
        <a:defRPr>
          <a:latin typeface="+mn-lt"/>
          <a:ea typeface="+mn-ea"/>
          <a:cs typeface="+mn-cs"/>
        </a:defRPr>
      </a:lvl2pPr>
      <a:lvl3pPr marL="914354">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2">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572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92875" y="191755"/>
            <a:ext cx="4450080" cy="261610"/>
          </a:xfrm>
          <a:prstGeom prst="rect">
            <a:avLst/>
          </a:prstGeom>
        </p:spPr>
        <p:txBody>
          <a:bodyPr wrap="square" lIns="0" tIns="0" rIns="0" bIns="0">
            <a:spAutoFit/>
          </a:bodyPr>
          <a:lstStyle>
            <a:lvl1pPr>
              <a:defRPr sz="1700" b="1" i="0">
                <a:solidFill>
                  <a:srgbClr val="231F20"/>
                </a:solidFill>
                <a:latin typeface="Arial"/>
                <a:cs typeface="Arial"/>
              </a:defRPr>
            </a:lvl1pPr>
          </a:lstStyle>
          <a:p>
            <a:endParaRPr/>
          </a:p>
        </p:txBody>
      </p:sp>
      <p:sp>
        <p:nvSpPr>
          <p:cNvPr id="3" name="Holder 3"/>
          <p:cNvSpPr>
            <a:spLocks noGrp="1"/>
          </p:cNvSpPr>
          <p:nvPr>
            <p:ph type="body" idx="1"/>
          </p:nvPr>
        </p:nvSpPr>
        <p:spPr>
          <a:xfrm>
            <a:off x="609917" y="1577341"/>
            <a:ext cx="109785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1"/>
            <a:ext cx="39034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8" y="6377941"/>
            <a:ext cx="28056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12/15/2024</a:t>
            </a:fld>
            <a:endParaRPr lang="en-US"/>
          </a:p>
        </p:txBody>
      </p:sp>
      <p:sp>
        <p:nvSpPr>
          <p:cNvPr id="6" name="Holder 6"/>
          <p:cNvSpPr>
            <a:spLocks noGrp="1"/>
          </p:cNvSpPr>
          <p:nvPr>
            <p:ph type="sldNum" sz="quarter" idx="7"/>
          </p:nvPr>
        </p:nvSpPr>
        <p:spPr>
          <a:xfrm>
            <a:off x="8782813" y="6377941"/>
            <a:ext cx="28056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62963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93583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ginasthma.org/" TargetMode="Externa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A676CF2-05B6-E20D-27A9-451A0094581E}"/>
              </a:ext>
            </a:extLst>
          </p:cNvPr>
          <p:cNvSpPr txBox="1">
            <a:spLocks noGrp="1" noRot="1" noMove="1" noResize="1" noEditPoints="1" noAdjustHandles="1" noChangeArrowheads="1" noChangeShapeType="1"/>
          </p:cNvSpPr>
          <p:nvPr/>
        </p:nvSpPr>
        <p:spPr>
          <a:xfrm>
            <a:off x="2110487" y="409942"/>
            <a:ext cx="7852551" cy="1651862"/>
          </a:xfrm>
          <a:prstGeom prst="rect">
            <a:avLst/>
          </a:prstGeom>
          <a:noFill/>
        </p:spPr>
        <p:txBody>
          <a:bodyPr wrap="square">
            <a:spAutoFit/>
          </a:bodyPr>
          <a:lstStyle/>
          <a:p>
            <a:pPr algn="ctr">
              <a:defRPr/>
            </a:pPr>
            <a:r>
              <a:rPr lang="en-US" sz="4800" dirty="0">
                <a:solidFill>
                  <a:prstClr val="white"/>
                </a:solidFill>
                <a:latin typeface="Arial"/>
              </a:rPr>
              <a:t>What’s new in GINA 2024?</a:t>
            </a:r>
            <a:endParaRPr lang="en-US" sz="2667" dirty="0">
              <a:solidFill>
                <a:prstClr val="white"/>
              </a:solidFill>
              <a:latin typeface="Arial"/>
            </a:endParaRPr>
          </a:p>
          <a:p>
            <a:pPr algn="ctr">
              <a:defRPr/>
            </a:pPr>
            <a:r>
              <a:rPr lang="en-AU" sz="2667" dirty="0">
                <a:solidFill>
                  <a:prstClr val="white"/>
                </a:solidFill>
                <a:latin typeface="Arial"/>
              </a:rPr>
              <a:t>GINA 2024 update published 22 May 2024 Download from </a:t>
            </a:r>
            <a:r>
              <a:rPr lang="en-AU" sz="2667" dirty="0">
                <a:solidFill>
                  <a:prstClr val="white"/>
                </a:solidFill>
                <a:latin typeface="Arial"/>
                <a:hlinkClick r:id="rId2"/>
              </a:rPr>
              <a:t>ginasthma.org</a:t>
            </a:r>
            <a:r>
              <a:rPr lang="en-AU" sz="2667" dirty="0">
                <a:solidFill>
                  <a:prstClr val="white"/>
                </a:solidFill>
                <a:latin typeface="Arial"/>
              </a:rPr>
              <a:t> </a:t>
            </a:r>
          </a:p>
        </p:txBody>
      </p:sp>
    </p:spTree>
    <p:extLst>
      <p:ext uri="{BB962C8B-B14F-4D97-AF65-F5344CB8AC3E}">
        <p14:creationId xmlns:p14="http://schemas.microsoft.com/office/powerpoint/2010/main" val="191419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 health care system&#10;&#10;Description automatically generated with medium confidence">
            <a:extLst>
              <a:ext uri="{FF2B5EF4-FFF2-40B4-BE49-F238E27FC236}">
                <a16:creationId xmlns:a16="http://schemas.microsoft.com/office/drawing/2014/main" xmlns="" id="{8F38DEBB-9686-4675-A8DC-F2F035925D6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close-up of a step-by-step instructions&#10;&#10;Description automatically generated">
            <a:extLst>
              <a:ext uri="{FF2B5EF4-FFF2-40B4-BE49-F238E27FC236}">
                <a16:creationId xmlns:a16="http://schemas.microsoft.com/office/drawing/2014/main" xmlns="" id="{6B09DEEC-93D1-A6FD-D3AB-15DC3349291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diagram of steps in a row&#10;&#10;Description automatically generated">
            <a:extLst>
              <a:ext uri="{FF2B5EF4-FFF2-40B4-BE49-F238E27FC236}">
                <a16:creationId xmlns:a16="http://schemas.microsoft.com/office/drawing/2014/main" xmlns="" id="{6EF33FAC-BF0C-19E0-AC10-CB5B4A9773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close-up of a white rectangular object&#10;&#10;Description automatically generated">
            <a:extLst>
              <a:ext uri="{FF2B5EF4-FFF2-40B4-BE49-F238E27FC236}">
                <a16:creationId xmlns:a16="http://schemas.microsoft.com/office/drawing/2014/main" xmlns="" id="{37351420-D2E5-6C88-A872-88205544E8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xmlns="" id="{8F74615F-8921-A68D-A5BE-79281258AC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485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medical information&#10;&#10;Description automatically generated">
            <a:extLst>
              <a:ext uri="{FF2B5EF4-FFF2-40B4-BE49-F238E27FC236}">
                <a16:creationId xmlns:a16="http://schemas.microsoft.com/office/drawing/2014/main" xmlns="" id="{B1C7A198-54B9-EE62-7BFD-DCE7A78512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459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information&#10;&#10;Description automatically generated">
            <a:extLst>
              <a:ext uri="{FF2B5EF4-FFF2-40B4-BE49-F238E27FC236}">
                <a16:creationId xmlns:a16="http://schemas.microsoft.com/office/drawing/2014/main" xmlns="" id="{565237D8-BE50-4324-62BB-8DFE7EEB4C1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16644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311F0D-8E6B-D192-1747-021AC2AF9EA1}"/>
            </a:ext>
          </a:extLst>
        </p:cNvPr>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xmlns="" id="{46BFEE59-C387-A3E1-7474-B97ABBAABA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38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ocument&#10;&#10;Description automatically generated">
            <a:extLst>
              <a:ext uri="{FF2B5EF4-FFF2-40B4-BE49-F238E27FC236}">
                <a16:creationId xmlns:a16="http://schemas.microsoft.com/office/drawing/2014/main" xmlns="" id="{4EF48199-1798-3EE5-8B18-3D5A04B60A0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33146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medication&#10;&#10;Description automatically generated with medium confidence">
            <a:extLst>
              <a:ext uri="{FF2B5EF4-FFF2-40B4-BE49-F238E27FC236}">
                <a16:creationId xmlns:a16="http://schemas.microsoft.com/office/drawing/2014/main" xmlns="" id="{8680CF5F-CDC7-57F4-9FBC-3043798BBE6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566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report&#10;&#10;Description automatically generated">
            <a:extLst>
              <a:ext uri="{FF2B5EF4-FFF2-40B4-BE49-F238E27FC236}">
                <a16:creationId xmlns:a16="http://schemas.microsoft.com/office/drawing/2014/main" xmlns="" id="{FB04EECD-91D7-38F4-1B06-B3585C282B8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3327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prescription&#10;&#10;Description automatically generated">
            <a:extLst>
              <a:ext uri="{FF2B5EF4-FFF2-40B4-BE49-F238E27FC236}">
                <a16:creationId xmlns:a16="http://schemas.microsoft.com/office/drawing/2014/main" xmlns="" id="{5EC67A5A-F5FD-4175-42D3-9E958B04EFF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9382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prescription&#10;&#10;Description automatically generated">
            <a:extLst>
              <a:ext uri="{FF2B5EF4-FFF2-40B4-BE49-F238E27FC236}">
                <a16:creationId xmlns:a16="http://schemas.microsoft.com/office/drawing/2014/main" xmlns="" id="{C3C565A9-0EBD-E1C9-90BF-56EC79875BD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679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steps to help patients with acls&#10;&#10;Description automatically generated with medium confidence">
            <a:extLst>
              <a:ext uri="{FF2B5EF4-FFF2-40B4-BE49-F238E27FC236}">
                <a16:creationId xmlns:a16="http://schemas.microsoft.com/office/drawing/2014/main" xmlns="" id="{6D920443-9786-0409-4D7F-7D66454D74E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034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steps to reliever&#10;&#10;Description automatically generated">
            <a:extLst>
              <a:ext uri="{FF2B5EF4-FFF2-40B4-BE49-F238E27FC236}">
                <a16:creationId xmlns:a16="http://schemas.microsoft.com/office/drawing/2014/main" xmlns="" id="{0EDFDD2D-E4EA-1D8A-2CE9-731A66A5662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1387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medical procedure&#10;&#10;Description automatically generated with medium confidence">
            <a:extLst>
              <a:ext uri="{FF2B5EF4-FFF2-40B4-BE49-F238E27FC236}">
                <a16:creationId xmlns:a16="http://schemas.microsoft.com/office/drawing/2014/main" xmlns="" id="{47CDBFA9-BA1C-5F4F-92A1-19326FFF8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788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report&#10;&#10;Description automatically generated">
            <a:extLst>
              <a:ext uri="{FF2B5EF4-FFF2-40B4-BE49-F238E27FC236}">
                <a16:creationId xmlns:a16="http://schemas.microsoft.com/office/drawing/2014/main" xmlns="" id="{8F74CD4D-B331-B4EC-79D7-389C68D5B56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079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xmlns="" id="{1AB93414-9389-A1EA-3530-41FBB8458C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602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any&#10;&#10;Description automatically generated with medium confidence">
            <a:extLst>
              <a:ext uri="{FF2B5EF4-FFF2-40B4-BE49-F238E27FC236}">
                <a16:creationId xmlns:a16="http://schemas.microsoft.com/office/drawing/2014/main" xmlns="" id="{D6406A0E-F9BC-3329-91AE-3069CA78D5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1737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D4DE1A34-CD2B-7ADD-2CEC-01F917F144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842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D09C2DE4-EF5F-EE60-FCF5-12B3C5D7D27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7601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xmlns="" id="{CC2BCBE3-5DC5-3884-21E4-CAB96A3C698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1910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medical response&#10;&#10;Description automatically generated">
            <a:extLst>
              <a:ext uri="{FF2B5EF4-FFF2-40B4-BE49-F238E27FC236}">
                <a16:creationId xmlns:a16="http://schemas.microsoft.com/office/drawing/2014/main" xmlns="" id="{EE3AC2E2-265D-720E-D00E-0DAB6FFF38F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083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medical document&#10;&#10;Description automatically generated">
            <a:extLst>
              <a:ext uri="{FF2B5EF4-FFF2-40B4-BE49-F238E27FC236}">
                <a16:creationId xmlns:a16="http://schemas.microsoft.com/office/drawing/2014/main" xmlns="" id="{37CE81F1-2E0E-0387-4144-5638167337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208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descr="A diagram of a child's health&#10;&#10;Description automatically generated">
            <a:extLst>
              <a:ext uri="{FF2B5EF4-FFF2-40B4-BE49-F238E27FC236}">
                <a16:creationId xmlns:a16="http://schemas.microsoft.com/office/drawing/2014/main" xmlns="" id="{CD7FA292-AAE6-FCD1-A18E-BF4ED96463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 risk management process&#10;&#10;Description automatically generated">
            <a:extLst>
              <a:ext uri="{FF2B5EF4-FFF2-40B4-BE49-F238E27FC236}">
                <a16:creationId xmlns:a16="http://schemas.microsoft.com/office/drawing/2014/main" xmlns="" id="{A8C4AD14-E823-5EDC-5BF5-103CEFA52A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screenshot of a computer screen&#10;&#10;Description automatically generated">
            <a:extLst>
              <a:ext uri="{FF2B5EF4-FFF2-40B4-BE49-F238E27FC236}">
                <a16:creationId xmlns:a16="http://schemas.microsoft.com/office/drawing/2014/main" xmlns="" id="{231EE54A-717F-3AEB-AEBE-8686F04DF30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medical survey&#10;&#10;Description automatically generated">
            <a:extLst>
              <a:ext uri="{FF2B5EF4-FFF2-40B4-BE49-F238E27FC236}">
                <a16:creationId xmlns:a16="http://schemas.microsoft.com/office/drawing/2014/main" xmlns="" id="{60A8CC90-D796-C04C-AD95-7D36E7D2A5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xmlns="" id="{5E5D0BEB-FA56-3C37-5B6B-0AFE966EC79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xmlns="" id="{89CBCE3A-A266-8797-A61F-11D1F128E5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xmlns="" id="{B5BAD6AB-A1B9-E39A-54DC-58946F7B80D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rocess&#10;&#10;Description automatically generated with medium confidence">
            <a:extLst>
              <a:ext uri="{FF2B5EF4-FFF2-40B4-BE49-F238E27FC236}">
                <a16:creationId xmlns:a16="http://schemas.microsoft.com/office/drawing/2014/main" xmlns="" id="{E9247914-4993-C616-1E5B-56539F35FFD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97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xmlns="" id="{B77CC780-F14E-AF3E-F951-4273BD30EB0B}"/>
              </a:ext>
            </a:extLst>
          </p:cNvPr>
          <p:cNvSpPr txBox="1"/>
          <p:nvPr/>
        </p:nvSpPr>
        <p:spPr>
          <a:xfrm>
            <a:off x="320430" y="6618262"/>
            <a:ext cx="3196492" cy="276999"/>
          </a:xfrm>
          <a:prstGeom prst="rect">
            <a:avLst/>
          </a:prstGeom>
          <a:noFill/>
        </p:spPr>
        <p:txBody>
          <a:bodyPr wrap="square" rtlCol="0">
            <a:spAutoFit/>
          </a:bodyPr>
          <a:lstStyle/>
          <a:p>
            <a:pPr>
              <a:defRPr/>
            </a:pPr>
            <a:r>
              <a:rPr lang="en-US" sz="1200">
                <a:solidFill>
                  <a:prstClr val="white"/>
                </a:solidFill>
                <a:latin typeface="Arial"/>
              </a:rPr>
              <a:t>GINA 2024 Box 1-1</a:t>
            </a:r>
            <a:endParaRPr lang="en-AU" sz="1200">
              <a:solidFill>
                <a:prstClr val="white"/>
              </a:solidFill>
              <a:latin typeface="Arial"/>
            </a:endParaRPr>
          </a:p>
        </p:txBody>
      </p:sp>
      <p:pic>
        <p:nvPicPr>
          <p:cNvPr id="35" name="Picture 34" descr="A diagram of a patient flow chart&#10;&#10;Description automatically generated">
            <a:extLst>
              <a:ext uri="{FF2B5EF4-FFF2-40B4-BE49-F238E27FC236}">
                <a16:creationId xmlns:a16="http://schemas.microsoft.com/office/drawing/2014/main" xmlns="" id="{AA6EDB20-E1B9-DCB5-3E94-39B267D308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 name="Picture 3">
            <a:extLst>
              <a:ext uri="{FF2B5EF4-FFF2-40B4-BE49-F238E27FC236}">
                <a16:creationId xmlns:a16="http://schemas.microsoft.com/office/drawing/2014/main" xmlns="" id="{E3FA344C-FC08-591F-0A15-2EA081677323}"/>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63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rescription&#10;&#10;Description automatically generated">
            <a:extLst>
              <a:ext uri="{FF2B5EF4-FFF2-40B4-BE49-F238E27FC236}">
                <a16:creationId xmlns:a16="http://schemas.microsoft.com/office/drawing/2014/main" xmlns="" id="{BA7B7B71-E526-AF14-230F-0B01289992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0198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medical report&#10;&#10;Description automatically generated">
            <a:extLst>
              <a:ext uri="{FF2B5EF4-FFF2-40B4-BE49-F238E27FC236}">
                <a16:creationId xmlns:a16="http://schemas.microsoft.com/office/drawing/2014/main" xmlns="" id="{BC92E4CE-1861-CAD1-FB4C-A6B0C59DC5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15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record&#10;&#10;Description automatically generated">
            <a:extLst>
              <a:ext uri="{FF2B5EF4-FFF2-40B4-BE49-F238E27FC236}">
                <a16:creationId xmlns:a16="http://schemas.microsoft.com/office/drawing/2014/main" xmlns="" id="{5808B1F6-1485-D71B-FA62-FAD11634FB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9260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information&#10;&#10;Description automatically generated">
            <a:extLst>
              <a:ext uri="{FF2B5EF4-FFF2-40B4-BE49-F238E27FC236}">
                <a16:creationId xmlns:a16="http://schemas.microsoft.com/office/drawing/2014/main" xmlns="" id="{38846A21-B561-D06F-E5FD-E04CCB849B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2569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xmlns="" id="{09F5FCF2-0196-26ED-6435-DA3CF7E268A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84568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information&#10;&#10;Description automatically generated">
            <a:extLst>
              <a:ext uri="{FF2B5EF4-FFF2-40B4-BE49-F238E27FC236}">
                <a16:creationId xmlns:a16="http://schemas.microsoft.com/office/drawing/2014/main" xmlns="" id="{01245B8E-E05F-376E-E428-2434C9305B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334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document&#10;&#10;Description automatically generated">
            <a:extLst>
              <a:ext uri="{FF2B5EF4-FFF2-40B4-BE49-F238E27FC236}">
                <a16:creationId xmlns:a16="http://schemas.microsoft.com/office/drawing/2014/main" xmlns="" id="{ECA5B2F0-8AA9-FF4D-CB72-7646A2211D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2585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hild's health&#10;&#10;Description automatically generated">
            <a:extLst>
              <a:ext uri="{FF2B5EF4-FFF2-40B4-BE49-F238E27FC236}">
                <a16:creationId xmlns:a16="http://schemas.microsoft.com/office/drawing/2014/main" xmlns="" id="{92707D5B-A358-124C-9E0F-66809FB6B2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1154"/>
            <a:ext cx="12192000" cy="6858000"/>
          </a:xfrm>
          <a:prstGeom prst="rect">
            <a:avLst/>
          </a:prstGeom>
        </p:spPr>
      </p:pic>
    </p:spTree>
    <p:extLst>
      <p:ext uri="{BB962C8B-B14F-4D97-AF65-F5344CB8AC3E}">
        <p14:creationId xmlns:p14="http://schemas.microsoft.com/office/powerpoint/2010/main" val="3933016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 cycle of progress&#10;&#10;Description automatically generated with medium confidence">
            <a:extLst>
              <a:ext uri="{FF2B5EF4-FFF2-40B4-BE49-F238E27FC236}">
                <a16:creationId xmlns:a16="http://schemas.microsoft.com/office/drawing/2014/main" xmlns="" id="{B81EF4CA-2B16-F5C2-1AFC-EC8610D418C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A close-up of a step-by-step application&#10;&#10;Description automatically generated">
            <a:extLst>
              <a:ext uri="{FF2B5EF4-FFF2-40B4-BE49-F238E27FC236}">
                <a16:creationId xmlns:a16="http://schemas.microsoft.com/office/drawing/2014/main" xmlns="" id="{1394BD62-E9C1-8813-6B75-BB9D172DBC5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information&#10;&#10;Description automatically generated">
            <a:extLst>
              <a:ext uri="{FF2B5EF4-FFF2-40B4-BE49-F238E27FC236}">
                <a16:creationId xmlns:a16="http://schemas.microsoft.com/office/drawing/2014/main" xmlns="" id="{34EEA0A5-4C69-3E6B-13B0-99D26AF0026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695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screenshot of a medical form&#10;&#10;Description automatically generated">
            <a:extLst>
              <a:ext uri="{FF2B5EF4-FFF2-40B4-BE49-F238E27FC236}">
                <a16:creationId xmlns:a16="http://schemas.microsoft.com/office/drawing/2014/main" xmlns="" id="{68676ECD-3F1B-9AC2-5993-D351AD0F1D7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xmlns="" id="{A8755AA5-A828-F9F7-33AF-6DD0C34C4E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xmlns="" id="{B62F732F-2790-2CC0-B165-A1C0C3EFB5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document&#10;&#10;Description automatically generated">
            <a:extLst>
              <a:ext uri="{FF2B5EF4-FFF2-40B4-BE49-F238E27FC236}">
                <a16:creationId xmlns:a16="http://schemas.microsoft.com/office/drawing/2014/main" xmlns="" id="{993D951A-E4D6-93D4-0E56-4704E6D5989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714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xmlns="" id="{7BA29E3F-C64D-AE7D-4FD0-78E97CC0F1E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5905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aph&#10;&#10;Description automatically generated">
            <a:extLst>
              <a:ext uri="{FF2B5EF4-FFF2-40B4-BE49-F238E27FC236}">
                <a16:creationId xmlns:a16="http://schemas.microsoft.com/office/drawing/2014/main" xmlns="" id="{2CED38D6-0F39-3D04-ABFA-63A16F55CF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0316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n inhaler&#10;&#10;Description automatically generated">
            <a:extLst>
              <a:ext uri="{FF2B5EF4-FFF2-40B4-BE49-F238E27FC236}">
                <a16:creationId xmlns:a16="http://schemas.microsoft.com/office/drawing/2014/main" xmlns="" id="{A8449784-BA0B-9D72-79F6-E6F97B4C26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0848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device&#10;&#10;Description automatically generated">
            <a:extLst>
              <a:ext uri="{FF2B5EF4-FFF2-40B4-BE49-F238E27FC236}">
                <a16:creationId xmlns:a16="http://schemas.microsoft.com/office/drawing/2014/main" xmlns="" id="{809D7755-DCC6-F1BD-AFAD-1EADA36C455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8660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health&#10;&#10;Description automatically generated">
            <a:extLst>
              <a:ext uri="{FF2B5EF4-FFF2-40B4-BE49-F238E27FC236}">
                <a16:creationId xmlns:a16="http://schemas.microsoft.com/office/drawing/2014/main" xmlns="" id="{072C9AC6-C766-D96E-565E-4076EB1B71D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4305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white background with a logo&#10;&#10;Description automatically generated">
            <a:extLst>
              <a:ext uri="{FF2B5EF4-FFF2-40B4-BE49-F238E27FC236}">
                <a16:creationId xmlns:a16="http://schemas.microsoft.com/office/drawing/2014/main" xmlns="" id="{1D1383F3-6E2C-1381-5549-5EE319348C7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698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tient&#10;&#10;Description automatically generated">
            <a:extLst>
              <a:ext uri="{FF2B5EF4-FFF2-40B4-BE49-F238E27FC236}">
                <a16:creationId xmlns:a16="http://schemas.microsoft.com/office/drawing/2014/main" xmlns="" id="{6FDEE562-B2E4-3304-1016-9D217877C7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96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xmlns="" id="{9F8DBEC3-AEDB-7200-82D2-5DD267FB546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989127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medical procedure&#10;&#10;Description automatically generated">
            <a:extLst>
              <a:ext uri="{FF2B5EF4-FFF2-40B4-BE49-F238E27FC236}">
                <a16:creationId xmlns:a16="http://schemas.microsoft.com/office/drawing/2014/main" xmlns="" id="{3D239D7D-D8A9-ADDA-4568-D57F4575355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6727"/>
            <a:ext cx="12192000" cy="6858000"/>
          </a:xfrm>
          <a:prstGeom prst="rect">
            <a:avLst/>
          </a:prstGeom>
        </p:spPr>
      </p:pic>
    </p:spTree>
    <p:extLst>
      <p:ext uri="{BB962C8B-B14F-4D97-AF65-F5344CB8AC3E}">
        <p14:creationId xmlns:p14="http://schemas.microsoft.com/office/powerpoint/2010/main" val="7817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descr="A diagram of steps and steps&#10;&#10;Description automatically generated">
            <a:extLst>
              <a:ext uri="{FF2B5EF4-FFF2-40B4-BE49-F238E27FC236}">
                <a16:creationId xmlns:a16="http://schemas.microsoft.com/office/drawing/2014/main" xmlns="" id="{BA74742B-8D45-A806-FADD-99AEB5D5319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9.8|4.4"/>
</p:tagLst>
</file>

<file path=ppt/tags/tag2.xml><?xml version="1.0" encoding="utf-8"?>
<p:tagLst xmlns:a="http://schemas.openxmlformats.org/drawingml/2006/main" xmlns:r="http://schemas.openxmlformats.org/officeDocument/2006/relationships" xmlns:p="http://schemas.openxmlformats.org/presentationml/2006/main">
  <p:tag name="TIMING" val="|21.8"/>
</p:tagLst>
</file>

<file path=ppt/tags/tag3.xml><?xml version="1.0" encoding="utf-8"?>
<p:tagLst xmlns:a="http://schemas.openxmlformats.org/drawingml/2006/main" xmlns:r="http://schemas.openxmlformats.org/officeDocument/2006/relationships" xmlns:p="http://schemas.openxmlformats.org/presentationml/2006/main">
  <p:tag name="TIMING" val="|23|15.3|12.5"/>
</p:tagLst>
</file>

<file path=ppt/tags/tag4.xml><?xml version="1.0" encoding="utf-8"?>
<p:tagLst xmlns:a="http://schemas.openxmlformats.org/drawingml/2006/main" xmlns:r="http://schemas.openxmlformats.org/officeDocument/2006/relationships" xmlns:p="http://schemas.openxmlformats.org/presentationml/2006/main">
  <p:tag name="TIMING" val="|10|9.8|4.4"/>
</p:tagLst>
</file>

<file path=ppt/theme/theme1.xml><?xml version="1.0" encoding="utf-8"?>
<a:theme xmlns:a="http://schemas.openxmlformats.org/drawingml/2006/main" name="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B4D82DA5-C050-406E-ABBF-4B27B58E3A6E}" vid="{D638CC8D-118C-4D38-AF0A-478CE25C10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B4D82DA5-C050-406E-ABBF-4B27B58E3A6E}" vid="{D638CC8D-118C-4D38-AF0A-478CE25C105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1808F53B-9576-439F-AA7E-6BA80A4A1E7F}" vid="{ED8A6AC1-AC58-44FC-ACC2-8ABD87C5B50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GINA 16_9</Template>
  <TotalTime>3908</TotalTime>
  <Words>319</Words>
  <Application>Microsoft Office PowerPoint</Application>
  <PresentationFormat>Widescreen</PresentationFormat>
  <Paragraphs>35</Paragraphs>
  <Slides>59</Slides>
  <Notes>22</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59</vt:i4>
      </vt:variant>
    </vt:vector>
  </HeadingPairs>
  <TitlesOfParts>
    <vt:vector size="68" baseType="lpstr">
      <vt:lpstr>ＭＳ Ｐゴシック</vt:lpstr>
      <vt:lpstr>Arial</vt:lpstr>
      <vt:lpstr>Calibri</vt:lpstr>
      <vt:lpstr>Wingdings</vt:lpstr>
      <vt:lpstr>GINA 16_9</vt:lpstr>
      <vt:lpstr>Office Theme</vt:lpstr>
      <vt:lpstr>1_GINA 16_9</vt:lpstr>
      <vt:lpstr>1_Office Theme</vt:lpstr>
      <vt:lpstr>2_GINA 16_9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GINA 2024?</dc:title>
  <dc:creator>Helen Reddel</dc:creator>
  <cp:lastModifiedBy>PC-1</cp:lastModifiedBy>
  <cp:revision>383</cp:revision>
  <dcterms:created xsi:type="dcterms:W3CDTF">2024-05-06T21:54:47Z</dcterms:created>
  <dcterms:modified xsi:type="dcterms:W3CDTF">2024-12-15T09:44:58Z</dcterms:modified>
</cp:coreProperties>
</file>