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64"/>
  </p:notesMasterIdLst>
  <p:sldIdLst>
    <p:sldId id="256" r:id="rId2"/>
    <p:sldId id="257" r:id="rId3"/>
    <p:sldId id="312" r:id="rId4"/>
    <p:sldId id="313" r:id="rId5"/>
    <p:sldId id="259" r:id="rId6"/>
    <p:sldId id="260" r:id="rId7"/>
    <p:sldId id="262" r:id="rId8"/>
    <p:sldId id="290" r:id="rId9"/>
    <p:sldId id="292" r:id="rId10"/>
    <p:sldId id="314" r:id="rId11"/>
    <p:sldId id="293" r:id="rId12"/>
    <p:sldId id="315" r:id="rId13"/>
    <p:sldId id="294" r:id="rId14"/>
    <p:sldId id="295" r:id="rId15"/>
    <p:sldId id="316" r:id="rId16"/>
    <p:sldId id="296" r:id="rId17"/>
    <p:sldId id="297" r:id="rId18"/>
    <p:sldId id="320" r:id="rId19"/>
    <p:sldId id="298" r:id="rId20"/>
    <p:sldId id="321" r:id="rId21"/>
    <p:sldId id="299" r:id="rId22"/>
    <p:sldId id="300" r:id="rId23"/>
    <p:sldId id="301" r:id="rId24"/>
    <p:sldId id="302" r:id="rId25"/>
    <p:sldId id="263" r:id="rId26"/>
    <p:sldId id="265" r:id="rId27"/>
    <p:sldId id="261" r:id="rId28"/>
    <p:sldId id="289" r:id="rId29"/>
    <p:sldId id="266" r:id="rId30"/>
    <p:sldId id="267" r:id="rId31"/>
    <p:sldId id="268" r:id="rId32"/>
    <p:sldId id="269" r:id="rId33"/>
    <p:sldId id="270" r:id="rId34"/>
    <p:sldId id="271" r:id="rId35"/>
    <p:sldId id="272" r:id="rId36"/>
    <p:sldId id="273" r:id="rId37"/>
    <p:sldId id="284" r:id="rId38"/>
    <p:sldId id="305" r:id="rId39"/>
    <p:sldId id="285" r:id="rId40"/>
    <p:sldId id="317" r:id="rId41"/>
    <p:sldId id="318" r:id="rId42"/>
    <p:sldId id="287" r:id="rId43"/>
    <p:sldId id="288" r:id="rId44"/>
    <p:sldId id="306" r:id="rId45"/>
    <p:sldId id="274" r:id="rId46"/>
    <p:sldId id="275" r:id="rId47"/>
    <p:sldId id="276" r:id="rId48"/>
    <p:sldId id="277" r:id="rId49"/>
    <p:sldId id="278" r:id="rId50"/>
    <p:sldId id="319" r:id="rId51"/>
    <p:sldId id="307" r:id="rId52"/>
    <p:sldId id="279" r:id="rId53"/>
    <p:sldId id="303" r:id="rId54"/>
    <p:sldId id="280" r:id="rId55"/>
    <p:sldId id="304" r:id="rId56"/>
    <p:sldId id="281" r:id="rId57"/>
    <p:sldId id="282" r:id="rId58"/>
    <p:sldId id="283" r:id="rId59"/>
    <p:sldId id="308" r:id="rId60"/>
    <p:sldId id="309" r:id="rId61"/>
    <p:sldId id="310" r:id="rId62"/>
    <p:sldId id="311"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4660"/>
  </p:normalViewPr>
  <p:slideViewPr>
    <p:cSldViewPr snapToGrid="0">
      <p:cViewPr varScale="1">
        <p:scale>
          <a:sx n="84" d="100"/>
          <a:sy n="84" d="100"/>
        </p:scale>
        <p:origin x="96"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E73E5-4DB4-4F3A-8DC5-80EF3097518C}"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A735A-4294-4D81-B9D3-44635E7AFB3C}" type="slidenum">
              <a:rPr lang="en-US" smtClean="0"/>
              <a:t>‹#›</a:t>
            </a:fld>
            <a:endParaRPr lang="en-US"/>
          </a:p>
        </p:txBody>
      </p:sp>
    </p:spTree>
    <p:extLst>
      <p:ext uri="{BB962C8B-B14F-4D97-AF65-F5344CB8AC3E}">
        <p14:creationId xmlns:p14="http://schemas.microsoft.com/office/powerpoint/2010/main" val="44689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DA735A-4294-4D81-B9D3-44635E7AFB3C}" type="slidenum">
              <a:rPr lang="en-US" smtClean="0"/>
              <a:t>12</a:t>
            </a:fld>
            <a:endParaRPr lang="en-US"/>
          </a:p>
        </p:txBody>
      </p:sp>
    </p:spTree>
    <p:extLst>
      <p:ext uri="{BB962C8B-B14F-4D97-AF65-F5344CB8AC3E}">
        <p14:creationId xmlns:p14="http://schemas.microsoft.com/office/powerpoint/2010/main" val="3447679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731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766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8879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30591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7840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10/14/2024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6213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10/14/2024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9079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0348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10/14/2024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22181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729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372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916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10/14/2024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7127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10/14/2024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3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10/14/2024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269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050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507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10/14/2024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06756208"/>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FD2B-68C7-C08F-5D75-844ADF922DD2}"/>
              </a:ext>
            </a:extLst>
          </p:cNvPr>
          <p:cNvSpPr>
            <a:spLocks noGrp="1"/>
          </p:cNvSpPr>
          <p:nvPr>
            <p:ph type="ctrTitle"/>
          </p:nvPr>
        </p:nvSpPr>
        <p:spPr>
          <a:xfrm>
            <a:off x="2468880" y="2733709"/>
            <a:ext cx="6355576" cy="1373070"/>
          </a:xfrm>
        </p:spPr>
        <p:txBody>
          <a:bodyPr/>
          <a:lstStyle/>
          <a:p>
            <a:pPr algn="ctr"/>
            <a:r>
              <a:rPr lang="en-US" sz="4400" dirty="0"/>
              <a:t>body plethysmography In obstructive disease</a:t>
            </a:r>
          </a:p>
        </p:txBody>
      </p:sp>
      <p:sp>
        <p:nvSpPr>
          <p:cNvPr id="3" name="Subtitle 2">
            <a:extLst>
              <a:ext uri="{FF2B5EF4-FFF2-40B4-BE49-F238E27FC236}">
                <a16:creationId xmlns:a16="http://schemas.microsoft.com/office/drawing/2014/main" id="{E706962E-9F86-E647-58DB-EE75164F02FD}"/>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72BE4DE4-7927-1053-FEFD-06EDC8E34518}"/>
              </a:ext>
            </a:extLst>
          </p:cNvPr>
          <p:cNvPicPr>
            <a:picLocks noChangeAspect="1"/>
          </p:cNvPicPr>
          <p:nvPr/>
        </p:nvPicPr>
        <p:blipFill>
          <a:blip r:embed="rId2"/>
          <a:srcRect l="25458" t="19631" r="24542" b="4500"/>
          <a:stretch/>
        </p:blipFill>
        <p:spPr>
          <a:xfrm>
            <a:off x="9109710" y="0"/>
            <a:ext cx="2994660" cy="6858000"/>
          </a:xfrm>
          <a:prstGeom prst="rect">
            <a:avLst/>
          </a:prstGeom>
        </p:spPr>
      </p:pic>
      <p:pic>
        <p:nvPicPr>
          <p:cNvPr id="7" name="Picture 6">
            <a:extLst>
              <a:ext uri="{FF2B5EF4-FFF2-40B4-BE49-F238E27FC236}">
                <a16:creationId xmlns:a16="http://schemas.microsoft.com/office/drawing/2014/main" id="{72C37C4D-0DD7-334C-FD47-A28310E00B3E}"/>
              </a:ext>
            </a:extLst>
          </p:cNvPr>
          <p:cNvPicPr>
            <a:picLocks noChangeAspect="1"/>
          </p:cNvPicPr>
          <p:nvPr/>
        </p:nvPicPr>
        <p:blipFill>
          <a:blip r:embed="rId3"/>
          <a:srcRect l="33959" t="17667" r="34791" b="24834"/>
          <a:stretch/>
        </p:blipFill>
        <p:spPr>
          <a:xfrm>
            <a:off x="0" y="34290"/>
            <a:ext cx="2743200" cy="6823710"/>
          </a:xfrm>
          <a:prstGeom prst="rect">
            <a:avLst/>
          </a:prstGeom>
        </p:spPr>
      </p:pic>
    </p:spTree>
    <p:extLst>
      <p:ext uri="{BB962C8B-B14F-4D97-AF65-F5344CB8AC3E}">
        <p14:creationId xmlns:p14="http://schemas.microsoft.com/office/powerpoint/2010/main" val="3637437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B94CC-053E-A83C-5D51-C50047CFA5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CD92D5-7622-6796-0DD1-BECBD03BCF81}"/>
              </a:ext>
            </a:extLst>
          </p:cNvPr>
          <p:cNvSpPr>
            <a:spLocks noGrp="1"/>
          </p:cNvSpPr>
          <p:nvPr>
            <p:ph idx="1"/>
          </p:nvPr>
        </p:nvSpPr>
        <p:spPr>
          <a:xfrm>
            <a:off x="680321" y="2336872"/>
            <a:ext cx="9613861" cy="3915337"/>
          </a:xfrm>
        </p:spPr>
        <p:txBody>
          <a:bodyPr>
            <a:normAutofit lnSpcReduction="10000"/>
          </a:bodyPr>
          <a:lstStyle/>
          <a:p>
            <a:r>
              <a:rPr lang="en-US" dirty="0"/>
              <a:t>As lung volume increases, the chest wall and lungs themselves become “stiffer.”</a:t>
            </a:r>
          </a:p>
          <a:p>
            <a:r>
              <a:rPr lang="en-US" dirty="0"/>
              <a:t> This causes an increase in the work of breathing. </a:t>
            </a:r>
          </a:p>
          <a:p>
            <a:endParaRPr lang="en-US" dirty="0"/>
          </a:p>
          <a:p>
            <a:r>
              <a:rPr lang="en-US" dirty="0"/>
              <a:t>FRC can increase dynamically; patients with airway obstruction may increase their end-expiratory lung volume (EELV) during exercise. </a:t>
            </a:r>
          </a:p>
          <a:p>
            <a:endParaRPr lang="en-US" dirty="0"/>
          </a:p>
          <a:p>
            <a:r>
              <a:rPr lang="en-US" dirty="0"/>
              <a:t>This change in lung volume with increased ventilatory demand often results in a sensation of breathlessness.</a:t>
            </a:r>
          </a:p>
          <a:p>
            <a:endParaRPr lang="en-US" dirty="0"/>
          </a:p>
        </p:txBody>
      </p:sp>
    </p:spTree>
    <p:extLst>
      <p:ext uri="{BB962C8B-B14F-4D97-AF65-F5344CB8AC3E}">
        <p14:creationId xmlns:p14="http://schemas.microsoft.com/office/powerpoint/2010/main" val="4241158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76B3-18F1-7268-1921-98BAEFF9C3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6B9733-4C86-5081-8F0F-3B9D0067AA46}"/>
              </a:ext>
            </a:extLst>
          </p:cNvPr>
          <p:cNvSpPr>
            <a:spLocks noGrp="1"/>
          </p:cNvSpPr>
          <p:nvPr>
            <p:ph idx="1"/>
          </p:nvPr>
        </p:nvSpPr>
        <p:spPr>
          <a:xfrm>
            <a:off x="285751" y="2114550"/>
            <a:ext cx="11624310" cy="4652009"/>
          </a:xfrm>
        </p:spPr>
        <p:txBody>
          <a:bodyPr>
            <a:normAutofit/>
          </a:bodyPr>
          <a:lstStyle/>
          <a:p>
            <a:r>
              <a:rPr lang="en-US" dirty="0"/>
              <a:t>An increased RV indicates that, despite maximal expiratory effort, the lungs contain a larger volume of gas than normal.</a:t>
            </a:r>
          </a:p>
          <a:p>
            <a:endParaRPr lang="en-US" dirty="0"/>
          </a:p>
          <a:p>
            <a:r>
              <a:rPr lang="en-US" dirty="0"/>
              <a:t> Increased RV often results in an equivalent decrease in VC (Fig. 4.8). Elevated RV may occur during an acute asthmatic episode but is usually reversible.</a:t>
            </a:r>
          </a:p>
          <a:p>
            <a:endParaRPr lang="en-US" dirty="0"/>
          </a:p>
          <a:p>
            <a:r>
              <a:rPr lang="en-US" dirty="0"/>
              <a:t> Increased RV is characteristic of emphysema and bronchial obstruction; both may cause chronic air trapping. </a:t>
            </a:r>
          </a:p>
          <a:p>
            <a:endParaRPr lang="en-US" dirty="0"/>
          </a:p>
          <a:p>
            <a:r>
              <a:rPr lang="en-US" dirty="0"/>
              <a:t>RV and FRC usually increase together.</a:t>
            </a:r>
          </a:p>
          <a:p>
            <a:endParaRPr lang="en-US" dirty="0"/>
          </a:p>
        </p:txBody>
      </p:sp>
    </p:spTree>
    <p:extLst>
      <p:ext uri="{BB962C8B-B14F-4D97-AF65-F5344CB8AC3E}">
        <p14:creationId xmlns:p14="http://schemas.microsoft.com/office/powerpoint/2010/main" val="1800764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85BF-2552-9D77-A002-1095A7C89B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2D0720-F3AE-8D80-FABA-3267978A1E73}"/>
              </a:ext>
            </a:extLst>
          </p:cNvPr>
          <p:cNvSpPr>
            <a:spLocks noGrp="1"/>
          </p:cNvSpPr>
          <p:nvPr>
            <p:ph idx="1"/>
          </p:nvPr>
        </p:nvSpPr>
        <p:spPr>
          <a:xfrm>
            <a:off x="680321" y="2336872"/>
            <a:ext cx="10623949" cy="4132507"/>
          </a:xfrm>
        </p:spPr>
        <p:txBody>
          <a:bodyPr>
            <a:normAutofit fontScale="92500" lnSpcReduction="10000"/>
          </a:bodyPr>
          <a:lstStyle/>
          <a:p>
            <a:r>
              <a:rPr lang="en-US" dirty="0"/>
              <a:t> As RV becomes larger, increased ventilation is needed to adequately exchange O2 and CO2 in the lung. This requires an increase in tidal volume, respiratory rate, or both. </a:t>
            </a:r>
          </a:p>
          <a:p>
            <a:endParaRPr lang="en-US" dirty="0"/>
          </a:p>
          <a:p>
            <a:r>
              <a:rPr lang="en-US" dirty="0"/>
              <a:t>Because of altered pressure-volume characteristics of the lung, work of breathing is also increased.</a:t>
            </a:r>
          </a:p>
          <a:p>
            <a:endParaRPr lang="en-US" dirty="0"/>
          </a:p>
          <a:p>
            <a:r>
              <a:rPr lang="en-US" dirty="0"/>
              <a:t> Patients with increased RV often display gas exchange abnormalities such as hypoxemia or CO2 retention.</a:t>
            </a:r>
          </a:p>
          <a:p>
            <a:endParaRPr lang="en-US" dirty="0"/>
          </a:p>
          <a:p>
            <a:r>
              <a:rPr lang="en-US" dirty="0"/>
              <a:t> Because RV is effort-dependent, elevated RV may also be caused by muscle weakness or suboptimal effort</a:t>
            </a:r>
          </a:p>
          <a:p>
            <a:endParaRPr lang="en-US" dirty="0"/>
          </a:p>
        </p:txBody>
      </p:sp>
    </p:spTree>
    <p:extLst>
      <p:ext uri="{BB962C8B-B14F-4D97-AF65-F5344CB8AC3E}">
        <p14:creationId xmlns:p14="http://schemas.microsoft.com/office/powerpoint/2010/main" val="2466824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55EB-1EA4-FDDD-C4C4-7747D8775D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55127B-2DF5-A3C7-07FE-EB064053C72D}"/>
              </a:ext>
            </a:extLst>
          </p:cNvPr>
          <p:cNvSpPr>
            <a:spLocks noGrp="1"/>
          </p:cNvSpPr>
          <p:nvPr>
            <p:ph idx="1"/>
          </p:nvPr>
        </p:nvSpPr>
        <p:spPr/>
        <p:txBody>
          <a:bodyPr/>
          <a:lstStyle/>
          <a:p>
            <a:r>
              <a:rPr lang="en-US" dirty="0"/>
              <a:t>A normal FVC almost always excludes significant restriction. </a:t>
            </a:r>
          </a:p>
          <a:p>
            <a:endParaRPr lang="en-US" dirty="0"/>
          </a:p>
          <a:p>
            <a:r>
              <a:rPr lang="en-US" dirty="0"/>
              <a:t>But because decrements in FVC can be from restriction, neuromuscular weakness, suboptimal effort, or severe obstruction, knowledge of TLC, FRC, and RV is invaluable in sorting out these possibilities</a:t>
            </a:r>
          </a:p>
        </p:txBody>
      </p:sp>
    </p:spTree>
    <p:extLst>
      <p:ext uri="{BB962C8B-B14F-4D97-AF65-F5344CB8AC3E}">
        <p14:creationId xmlns:p14="http://schemas.microsoft.com/office/powerpoint/2010/main" val="234150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2689-CD91-DC8B-11B7-689F0A14A9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CF8CF4-0F21-04FF-7E86-EF03BDE79F56}"/>
              </a:ext>
            </a:extLst>
          </p:cNvPr>
          <p:cNvSpPr>
            <a:spLocks noGrp="1"/>
          </p:cNvSpPr>
          <p:nvPr>
            <p:ph idx="1"/>
          </p:nvPr>
        </p:nvSpPr>
        <p:spPr>
          <a:xfrm>
            <a:off x="262890" y="2023110"/>
            <a:ext cx="11429999" cy="4754880"/>
          </a:xfrm>
        </p:spPr>
        <p:txBody>
          <a:bodyPr>
            <a:normAutofit fontScale="77500" lnSpcReduction="20000"/>
          </a:bodyPr>
          <a:lstStyle/>
          <a:p>
            <a:r>
              <a:rPr lang="en-US" dirty="0"/>
              <a:t>In obstruction, two different patterns may be observed.</a:t>
            </a:r>
          </a:p>
          <a:p>
            <a:endParaRPr lang="en-US" dirty="0"/>
          </a:p>
          <a:p>
            <a:r>
              <a:rPr lang="en-US" dirty="0"/>
              <a:t> RV is usually increased. This increase may be at the expense of a reduction in VC with TLC remaining close to normal in which case the elevated RV/TLC ratio reflects air trapping. </a:t>
            </a:r>
          </a:p>
          <a:p>
            <a:endParaRPr lang="en-US" dirty="0"/>
          </a:p>
          <a:p>
            <a:r>
              <a:rPr lang="en-US" dirty="0"/>
              <a:t>In other cases, RV may increase while VC is preserved, so TLC is greater than predicted. </a:t>
            </a:r>
          </a:p>
          <a:p>
            <a:endParaRPr lang="en-US" dirty="0"/>
          </a:p>
          <a:p>
            <a:r>
              <a:rPr lang="en-US" dirty="0"/>
              <a:t>The term hyperinflation is sometimes used to describe an increase in FRC and RV, and the term overdistension may be used to describe the absolute increase in TLC. </a:t>
            </a:r>
          </a:p>
          <a:p>
            <a:endParaRPr lang="en-US" dirty="0"/>
          </a:p>
          <a:p>
            <a:endParaRPr lang="en-US" dirty="0"/>
          </a:p>
          <a:p>
            <a:r>
              <a:rPr lang="en-US" dirty="0"/>
              <a:t>TLC may be either normal or increased in obstructive processes such as asthma, chronic bronchitis, bronchiectasis, cystic fibrosis, and emphysema. </a:t>
            </a:r>
          </a:p>
          <a:p>
            <a:endParaRPr lang="en-US" dirty="0"/>
          </a:p>
          <a:p>
            <a:r>
              <a:rPr lang="en-US" dirty="0"/>
              <a:t>TLC does not appear to change dynamically, even though FRC may increase acutely during exercise.</a:t>
            </a:r>
          </a:p>
        </p:txBody>
      </p:sp>
    </p:spTree>
    <p:extLst>
      <p:ext uri="{BB962C8B-B14F-4D97-AF65-F5344CB8AC3E}">
        <p14:creationId xmlns:p14="http://schemas.microsoft.com/office/powerpoint/2010/main" val="215423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98CF-D847-D2CF-AA38-117569490B3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0007239-5A2A-FF20-7DBD-0326A94A3236}"/>
              </a:ext>
            </a:extLst>
          </p:cNvPr>
          <p:cNvPicPr>
            <a:picLocks noGrp="1" noChangeAspect="1"/>
          </p:cNvPicPr>
          <p:nvPr>
            <p:ph idx="1"/>
          </p:nvPr>
        </p:nvPicPr>
        <p:blipFill>
          <a:blip r:embed="rId2"/>
          <a:srcRect l="27099" t="52022" r="49819" b="11213"/>
          <a:stretch/>
        </p:blipFill>
        <p:spPr>
          <a:xfrm>
            <a:off x="2537460" y="297180"/>
            <a:ext cx="6035040" cy="6560820"/>
          </a:xfrm>
        </p:spPr>
      </p:pic>
    </p:spTree>
    <p:extLst>
      <p:ext uri="{BB962C8B-B14F-4D97-AF65-F5344CB8AC3E}">
        <p14:creationId xmlns:p14="http://schemas.microsoft.com/office/powerpoint/2010/main" val="3357369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57677-E1E1-2F60-FCA2-D4754E5B1B7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258B510-74BE-23FA-41B3-0CE0B1197DB1}"/>
              </a:ext>
            </a:extLst>
          </p:cNvPr>
          <p:cNvPicPr>
            <a:picLocks noGrp="1" noChangeAspect="1"/>
          </p:cNvPicPr>
          <p:nvPr>
            <p:ph idx="1"/>
          </p:nvPr>
        </p:nvPicPr>
        <p:blipFill>
          <a:blip r:embed="rId2"/>
          <a:srcRect l="17880" t="30998" r="16754" b="39246"/>
          <a:stretch/>
        </p:blipFill>
        <p:spPr>
          <a:xfrm>
            <a:off x="0" y="0"/>
            <a:ext cx="12192000" cy="6858000"/>
          </a:xfrm>
        </p:spPr>
      </p:pic>
    </p:spTree>
    <p:extLst>
      <p:ext uri="{BB962C8B-B14F-4D97-AF65-F5344CB8AC3E}">
        <p14:creationId xmlns:p14="http://schemas.microsoft.com/office/powerpoint/2010/main" val="2140890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B9D0-BE42-E57B-2F9D-601A9112A3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6399ED-3646-F73B-1B79-A7D6E13C8EEC}"/>
              </a:ext>
            </a:extLst>
          </p:cNvPr>
          <p:cNvSpPr>
            <a:spLocks noGrp="1"/>
          </p:cNvSpPr>
          <p:nvPr>
            <p:ph idx="1"/>
          </p:nvPr>
        </p:nvSpPr>
        <p:spPr>
          <a:xfrm>
            <a:off x="400051" y="2285999"/>
            <a:ext cx="11155680" cy="4286251"/>
          </a:xfrm>
        </p:spPr>
        <p:txBody>
          <a:bodyPr>
            <a:normAutofit/>
          </a:bodyPr>
          <a:lstStyle/>
          <a:p>
            <a:r>
              <a:rPr lang="en-US" dirty="0"/>
              <a:t>The RV/TLC ratio describes the percentage of total lung volume that cannot be emptied during expiration.</a:t>
            </a:r>
          </a:p>
          <a:p>
            <a:endParaRPr lang="en-US" dirty="0"/>
          </a:p>
          <a:p>
            <a:r>
              <a:rPr lang="en-US" dirty="0"/>
              <a:t> In healthy adults, the RV/TLC ratio may vary from 20% in young adults to 35% in older patients.</a:t>
            </a:r>
          </a:p>
          <a:p>
            <a:endParaRPr lang="en-US" dirty="0"/>
          </a:p>
          <a:p>
            <a:r>
              <a:rPr lang="en-US" dirty="0"/>
              <a:t> Values greater than 35% may result from absolute increases of RV (as in emphysema) or from a decrease in TLC because of a loss of VC. </a:t>
            </a:r>
          </a:p>
          <a:p>
            <a:endParaRPr lang="en-US" dirty="0"/>
          </a:p>
        </p:txBody>
      </p:sp>
    </p:spTree>
    <p:extLst>
      <p:ext uri="{BB962C8B-B14F-4D97-AF65-F5344CB8AC3E}">
        <p14:creationId xmlns:p14="http://schemas.microsoft.com/office/powerpoint/2010/main" val="533799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6E86F-D54C-DFA6-D800-B77C6597B4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162AAA-BAD0-F367-CFF5-DD060AD0F632}"/>
              </a:ext>
            </a:extLst>
          </p:cNvPr>
          <p:cNvSpPr>
            <a:spLocks noGrp="1"/>
          </p:cNvSpPr>
          <p:nvPr>
            <p:ph idx="1"/>
          </p:nvPr>
        </p:nvSpPr>
        <p:spPr>
          <a:xfrm>
            <a:off x="680321" y="2336873"/>
            <a:ext cx="10292479" cy="3599316"/>
          </a:xfrm>
        </p:spPr>
        <p:txBody>
          <a:bodyPr/>
          <a:lstStyle/>
          <a:p>
            <a:r>
              <a:rPr lang="en-US" dirty="0"/>
              <a:t>A large RV/TLC in the presence of increased TLC is often indicative of hyperinflation.</a:t>
            </a:r>
          </a:p>
          <a:p>
            <a:endParaRPr lang="en-US" dirty="0"/>
          </a:p>
          <a:p>
            <a:r>
              <a:rPr lang="en-US" dirty="0"/>
              <a:t> An increased RV/TLC with a normal TLC indicates that air trapping is present. </a:t>
            </a:r>
          </a:p>
          <a:p>
            <a:endParaRPr lang="en-US" dirty="0"/>
          </a:p>
          <a:p>
            <a:r>
              <a:rPr lang="en-US" dirty="0"/>
              <a:t>As an indicator of air trapping, the RV/ TLC ratio is a weak but statistically significant indicator of outcome after lung volume reduction surgery (LVRS).</a:t>
            </a:r>
          </a:p>
          <a:p>
            <a:endParaRPr lang="en-US" dirty="0"/>
          </a:p>
        </p:txBody>
      </p:sp>
    </p:spTree>
    <p:extLst>
      <p:ext uri="{BB962C8B-B14F-4D97-AF65-F5344CB8AC3E}">
        <p14:creationId xmlns:p14="http://schemas.microsoft.com/office/powerpoint/2010/main" val="1501228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D2B2-11F9-C337-4325-AF933CF115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3C0CA3-C0DE-C714-F141-81B34FB45F71}"/>
              </a:ext>
            </a:extLst>
          </p:cNvPr>
          <p:cNvSpPr>
            <a:spLocks noGrp="1"/>
          </p:cNvSpPr>
          <p:nvPr>
            <p:ph idx="1"/>
          </p:nvPr>
        </p:nvSpPr>
        <p:spPr>
          <a:xfrm>
            <a:off x="377190" y="2651760"/>
            <a:ext cx="11052810" cy="4206239"/>
          </a:xfrm>
        </p:spPr>
        <p:txBody>
          <a:bodyPr>
            <a:normAutofit/>
          </a:bodyPr>
          <a:lstStyle/>
          <a:p>
            <a:r>
              <a:rPr lang="en-US" dirty="0"/>
              <a:t>A less common pattern is mixed obstructive restrictive lung disease, characterized by a low FEV1/FVC ratio and a low TLC. </a:t>
            </a:r>
          </a:p>
          <a:p>
            <a:endParaRPr lang="en-US" dirty="0"/>
          </a:p>
          <a:p>
            <a:r>
              <a:rPr lang="en-US" dirty="0"/>
              <a:t>This is suggested by simple spirometry when both FEV1/FVC and FVC are reduced but can only be confirmed by measuring TLC. </a:t>
            </a:r>
          </a:p>
          <a:p>
            <a:endParaRPr lang="en-US" dirty="0"/>
          </a:p>
          <a:p>
            <a:r>
              <a:rPr lang="en-US" dirty="0"/>
              <a:t>Measuring the reduction in TLC may allow for more accurate characterization of the concomitant degree of airway obstruction.</a:t>
            </a:r>
          </a:p>
          <a:p>
            <a:endParaRPr lang="en-US" dirty="0"/>
          </a:p>
          <a:p>
            <a:pPr marL="0" indent="0">
              <a:buNone/>
            </a:pPr>
            <a:endParaRPr lang="en-US" dirty="0"/>
          </a:p>
        </p:txBody>
      </p:sp>
    </p:spTree>
    <p:extLst>
      <p:ext uri="{BB962C8B-B14F-4D97-AF65-F5344CB8AC3E}">
        <p14:creationId xmlns:p14="http://schemas.microsoft.com/office/powerpoint/2010/main" val="2652503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6CDE8A-B1A9-5909-5373-FE8969CC909C}"/>
              </a:ext>
            </a:extLst>
          </p:cNvPr>
          <p:cNvSpPr>
            <a:spLocks noGrp="1"/>
          </p:cNvSpPr>
          <p:nvPr>
            <p:ph idx="1"/>
          </p:nvPr>
        </p:nvSpPr>
        <p:spPr>
          <a:xfrm>
            <a:off x="680321" y="2336872"/>
            <a:ext cx="10955419" cy="4235377"/>
          </a:xfrm>
        </p:spPr>
        <p:txBody>
          <a:bodyPr>
            <a:normAutofit fontScale="92500" lnSpcReduction="10000"/>
          </a:bodyPr>
          <a:lstStyle/>
          <a:p>
            <a:r>
              <a:rPr lang="en-US" dirty="0"/>
              <a:t>In obstructive disease, lung volume can identify relative and</a:t>
            </a:r>
          </a:p>
          <a:p>
            <a:pPr marL="0" indent="0">
              <a:buNone/>
            </a:pPr>
            <a:r>
              <a:rPr lang="en-US" dirty="0"/>
              <a:t>absolute levels of hyperinflation.</a:t>
            </a:r>
          </a:p>
          <a:p>
            <a:pPr marL="0" indent="0">
              <a:buNone/>
            </a:pPr>
            <a:endParaRPr lang="en-US" dirty="0"/>
          </a:p>
          <a:p>
            <a:pPr marL="0" indent="0">
              <a:buNone/>
            </a:pPr>
            <a:r>
              <a:rPr lang="en-US" dirty="0"/>
              <a:t>Measurement of lung volumes will elucidate suspicions of a combined obstructive and restrictive ventilatory defect derived from </a:t>
            </a:r>
            <a:r>
              <a:rPr lang="en-US" dirty="0" err="1"/>
              <a:t>spirometric</a:t>
            </a:r>
            <a:r>
              <a:rPr lang="en-US" dirty="0"/>
              <a:t> data.</a:t>
            </a:r>
          </a:p>
          <a:p>
            <a:pPr marL="0" indent="0">
              <a:buNone/>
            </a:pPr>
            <a:endParaRPr lang="en-US" dirty="0"/>
          </a:p>
          <a:p>
            <a:pPr marL="0" indent="0">
              <a:buNone/>
            </a:pPr>
            <a:r>
              <a:rPr lang="en-US" dirty="0"/>
              <a:t> There are limitations to the accurate measurement of lung volume if the technical aspects are not correctly addressed. </a:t>
            </a:r>
          </a:p>
          <a:p>
            <a:pPr marL="0" indent="0">
              <a:buNone/>
            </a:pPr>
            <a:endParaRPr lang="en-US" dirty="0"/>
          </a:p>
          <a:p>
            <a:pPr marL="0" indent="0">
              <a:buNone/>
            </a:pPr>
            <a:r>
              <a:rPr lang="en-US" dirty="0"/>
              <a:t>These include limitation of the gas dilution technique in severe airway obstruction, potential sources of inaccuracy in body plethysmography measurements, and variability in reference equations</a:t>
            </a:r>
          </a:p>
        </p:txBody>
      </p:sp>
    </p:spTree>
    <p:extLst>
      <p:ext uri="{BB962C8B-B14F-4D97-AF65-F5344CB8AC3E}">
        <p14:creationId xmlns:p14="http://schemas.microsoft.com/office/powerpoint/2010/main" val="1053517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82F4-A122-8968-AB6A-87703265C9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4E99BE-B34E-5C91-B1D2-07DBAE0A8189}"/>
              </a:ext>
            </a:extLst>
          </p:cNvPr>
          <p:cNvSpPr>
            <a:spLocks noGrp="1"/>
          </p:cNvSpPr>
          <p:nvPr>
            <p:ph idx="1"/>
          </p:nvPr>
        </p:nvSpPr>
        <p:spPr>
          <a:xfrm>
            <a:off x="680321" y="2411729"/>
            <a:ext cx="10235329" cy="3989071"/>
          </a:xfrm>
        </p:spPr>
        <p:txBody>
          <a:bodyPr>
            <a:normAutofit/>
          </a:bodyPr>
          <a:lstStyle/>
          <a:p>
            <a:r>
              <a:rPr lang="en-US" dirty="0"/>
              <a:t>Another interesting PFT pattern is the so-called non specific pattern characterized by a reduced FEV1 and FVC, normal FEV1/FVC ratio, and normal TLC. </a:t>
            </a:r>
          </a:p>
          <a:p>
            <a:endParaRPr lang="en-US" dirty="0"/>
          </a:p>
          <a:p>
            <a:r>
              <a:rPr lang="en-US" dirty="0"/>
              <a:t>This pattern may represent lung volume decruitment occurring in the presence of airways disease or thoracic restriction such as obesity. </a:t>
            </a:r>
          </a:p>
          <a:p>
            <a:endParaRPr lang="en-US" dirty="0"/>
          </a:p>
          <a:p>
            <a:r>
              <a:rPr lang="en-US" dirty="0"/>
              <a:t>Obesity is typically characterized by larger decrements in FRC and ERV than in TLC</a:t>
            </a:r>
          </a:p>
          <a:p>
            <a:endParaRPr lang="en-US" dirty="0"/>
          </a:p>
        </p:txBody>
      </p:sp>
    </p:spTree>
    <p:extLst>
      <p:ext uri="{BB962C8B-B14F-4D97-AF65-F5344CB8AC3E}">
        <p14:creationId xmlns:p14="http://schemas.microsoft.com/office/powerpoint/2010/main" val="4057869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3F39F-3EBF-27FC-A679-5AE44A195188}"/>
              </a:ext>
            </a:extLst>
          </p:cNvPr>
          <p:cNvSpPr>
            <a:spLocks noGrp="1"/>
          </p:cNvSpPr>
          <p:nvPr>
            <p:ph idx="1"/>
          </p:nvPr>
        </p:nvSpPr>
        <p:spPr>
          <a:xfrm>
            <a:off x="680321" y="2336872"/>
            <a:ext cx="10178179" cy="4235377"/>
          </a:xfrm>
        </p:spPr>
        <p:txBody>
          <a:bodyPr>
            <a:normAutofit lnSpcReduction="10000"/>
          </a:bodyPr>
          <a:lstStyle/>
          <a:p>
            <a:r>
              <a:rPr lang="en-US" dirty="0"/>
              <a:t>Airway resistance (Raw) is the pressure difference per unit flow as gas flows into or out of the lungs.</a:t>
            </a:r>
          </a:p>
          <a:p>
            <a:endParaRPr lang="en-US" dirty="0"/>
          </a:p>
          <a:p>
            <a:r>
              <a:rPr lang="en-US" dirty="0"/>
              <a:t> Raw is the difference between mouth pressure and alveolar pressure, divided by flow at the mouth. </a:t>
            </a:r>
          </a:p>
          <a:p>
            <a:endParaRPr lang="en-US" dirty="0"/>
          </a:p>
          <a:p>
            <a:r>
              <a:rPr lang="en-US" dirty="0"/>
              <a:t>This pressure difference is caused primarily by the friction of gas molecules in contact with the airways. </a:t>
            </a:r>
          </a:p>
          <a:p>
            <a:endParaRPr lang="en-US" dirty="0"/>
          </a:p>
          <a:p>
            <a:r>
              <a:rPr lang="en-US" dirty="0"/>
              <a:t>Raw is recorded in centimeters of water per liter per second (cm H2O/L/sec).</a:t>
            </a:r>
          </a:p>
        </p:txBody>
      </p:sp>
      <p:sp>
        <p:nvSpPr>
          <p:cNvPr id="6" name="Title 1">
            <a:extLst>
              <a:ext uri="{FF2B5EF4-FFF2-40B4-BE49-F238E27FC236}">
                <a16:creationId xmlns:a16="http://schemas.microsoft.com/office/drawing/2014/main" id="{E6F62F88-C632-18AA-6169-D4EF7D3B91C2}"/>
              </a:ext>
            </a:extLst>
          </p:cNvPr>
          <p:cNvSpPr>
            <a:spLocks noGrp="1"/>
          </p:cNvSpPr>
          <p:nvPr>
            <p:ph type="title"/>
          </p:nvPr>
        </p:nvSpPr>
        <p:spPr>
          <a:xfrm>
            <a:off x="681038" y="752475"/>
            <a:ext cx="9613900" cy="1081088"/>
          </a:xfrm>
        </p:spPr>
        <p:txBody>
          <a:bodyPr>
            <a:normAutofit/>
          </a:bodyPr>
          <a:lstStyle/>
          <a:p>
            <a:r>
              <a:rPr lang="pt-BR" sz="2800" dirty="0"/>
              <a:t>AIRWAY RESISTANCE AND CONDUCTANCE</a:t>
            </a:r>
            <a:endParaRPr lang="en-US" sz="2800" dirty="0"/>
          </a:p>
        </p:txBody>
      </p:sp>
    </p:spTree>
    <p:extLst>
      <p:ext uri="{BB962C8B-B14F-4D97-AF65-F5344CB8AC3E}">
        <p14:creationId xmlns:p14="http://schemas.microsoft.com/office/powerpoint/2010/main" val="1270136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F5D1-1E51-F7E7-9F32-3D1033CB29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FDE0D9-F8EA-D976-6F4C-D62209735ADB}"/>
              </a:ext>
            </a:extLst>
          </p:cNvPr>
          <p:cNvSpPr>
            <a:spLocks noGrp="1"/>
          </p:cNvSpPr>
          <p:nvPr>
            <p:ph idx="1"/>
          </p:nvPr>
        </p:nvSpPr>
        <p:spPr>
          <a:xfrm>
            <a:off x="680321" y="2336872"/>
            <a:ext cx="10418209" cy="4429687"/>
          </a:xfrm>
        </p:spPr>
        <p:txBody>
          <a:bodyPr>
            <a:normAutofit fontScale="92500" lnSpcReduction="10000"/>
          </a:bodyPr>
          <a:lstStyle/>
          <a:p>
            <a:r>
              <a:rPr lang="en-US" dirty="0" err="1"/>
              <a:t>Gaw</a:t>
            </a:r>
            <a:r>
              <a:rPr lang="en-US" dirty="0"/>
              <a:t> is the flow generated per unit of pressure drop across the airways. </a:t>
            </a:r>
          </a:p>
          <a:p>
            <a:endParaRPr lang="en-US" dirty="0"/>
          </a:p>
          <a:p>
            <a:r>
              <a:rPr lang="en-US" dirty="0"/>
              <a:t>It is the reciprocal of Raw (1/Raw) and is recorded in liters per second per centimeter of water (L/sec/cm H2O). </a:t>
            </a:r>
          </a:p>
          <a:p>
            <a:endParaRPr lang="en-US" dirty="0"/>
          </a:p>
          <a:p>
            <a:r>
              <a:rPr lang="en-US" dirty="0" err="1"/>
              <a:t>Gaw</a:t>
            </a:r>
            <a:r>
              <a:rPr lang="en-US" dirty="0"/>
              <a:t> is not commonly reported because it changes with lung volume.</a:t>
            </a:r>
          </a:p>
          <a:p>
            <a:endParaRPr lang="en-US" dirty="0"/>
          </a:p>
          <a:p>
            <a:r>
              <a:rPr lang="en-US" dirty="0"/>
              <a:t> Instead, specific airway conductance (</a:t>
            </a:r>
            <a:r>
              <a:rPr lang="en-US" dirty="0" err="1"/>
              <a:t>sGaw</a:t>
            </a:r>
            <a:r>
              <a:rPr lang="en-US" dirty="0"/>
              <a:t>), which is </a:t>
            </a:r>
            <a:r>
              <a:rPr lang="en-US" dirty="0" err="1"/>
              <a:t>Gaw</a:t>
            </a:r>
            <a:r>
              <a:rPr lang="en-US" dirty="0"/>
              <a:t> divided by the lung volume (in liters) at which the measurement was made, is usually calculated.</a:t>
            </a:r>
          </a:p>
          <a:p>
            <a:endParaRPr lang="en-US" dirty="0"/>
          </a:p>
          <a:p>
            <a:r>
              <a:rPr lang="en-US" dirty="0"/>
              <a:t> It is reported in liters per second per centimeter of water per liter of lung volume (L/sec/cm H2O/L). </a:t>
            </a:r>
          </a:p>
        </p:txBody>
      </p:sp>
    </p:spTree>
    <p:extLst>
      <p:ext uri="{BB962C8B-B14F-4D97-AF65-F5344CB8AC3E}">
        <p14:creationId xmlns:p14="http://schemas.microsoft.com/office/powerpoint/2010/main" val="2441187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7B398-F5F9-E0BE-E29C-877DBAD1E3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9FA447-A357-47EB-3631-86688B14F756}"/>
              </a:ext>
            </a:extLst>
          </p:cNvPr>
          <p:cNvSpPr>
            <a:spLocks noGrp="1"/>
          </p:cNvSpPr>
          <p:nvPr>
            <p:ph idx="1"/>
          </p:nvPr>
        </p:nvSpPr>
        <p:spPr>
          <a:xfrm>
            <a:off x="680321" y="2183130"/>
            <a:ext cx="10475359" cy="4274820"/>
          </a:xfrm>
        </p:spPr>
        <p:txBody>
          <a:bodyPr>
            <a:normAutofit lnSpcReduction="10000"/>
          </a:bodyPr>
          <a:lstStyle/>
          <a:p>
            <a:r>
              <a:rPr lang="en-US" dirty="0"/>
              <a:t>The lung volume at which Raw is measured is determined during the closed shutter maneuver to calculate VTG.</a:t>
            </a:r>
          </a:p>
          <a:p>
            <a:endParaRPr lang="en-US" dirty="0"/>
          </a:p>
          <a:p>
            <a:r>
              <a:rPr lang="en-US" dirty="0"/>
              <a:t> However, the closed shutter maneuver may be difficult to perform in some individuals, especially children, so VTG cannot be measured.</a:t>
            </a:r>
          </a:p>
          <a:p>
            <a:endParaRPr lang="en-US" dirty="0"/>
          </a:p>
          <a:p>
            <a:r>
              <a:rPr lang="en-US" dirty="0"/>
              <a:t> In these cases, flow can be related to the small shifts in lung volume that occur during tidal breathing to derive specific airway resistance, </a:t>
            </a:r>
            <a:r>
              <a:rPr lang="en-US" dirty="0" err="1"/>
              <a:t>sRaw</a:t>
            </a:r>
            <a:r>
              <a:rPr lang="en-US" dirty="0"/>
              <a:t>.</a:t>
            </a:r>
          </a:p>
          <a:p>
            <a:endParaRPr lang="en-US" dirty="0"/>
          </a:p>
          <a:p>
            <a:r>
              <a:rPr lang="en-US" dirty="0"/>
              <a:t> Mathematically, </a:t>
            </a:r>
            <a:r>
              <a:rPr lang="en-US" dirty="0" err="1"/>
              <a:t>sRaw</a:t>
            </a:r>
            <a:r>
              <a:rPr lang="en-US" dirty="0"/>
              <a:t> = Raw × VTG. </a:t>
            </a:r>
          </a:p>
        </p:txBody>
      </p:sp>
    </p:spTree>
    <p:extLst>
      <p:ext uri="{BB962C8B-B14F-4D97-AF65-F5344CB8AC3E}">
        <p14:creationId xmlns:p14="http://schemas.microsoft.com/office/powerpoint/2010/main" val="3862841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099F-BEBA-33C8-AE6B-A13B15C414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1E717A-41B3-1449-7923-F059CDBD3726}"/>
              </a:ext>
            </a:extLst>
          </p:cNvPr>
          <p:cNvSpPr>
            <a:spLocks noGrp="1"/>
          </p:cNvSpPr>
          <p:nvPr>
            <p:ph idx="1"/>
          </p:nvPr>
        </p:nvSpPr>
        <p:spPr>
          <a:xfrm>
            <a:off x="680321" y="2148840"/>
            <a:ext cx="10098169" cy="4251959"/>
          </a:xfrm>
        </p:spPr>
        <p:txBody>
          <a:bodyPr/>
          <a:lstStyle/>
          <a:p>
            <a:r>
              <a:rPr lang="en-US" dirty="0"/>
              <a:t>Because </a:t>
            </a:r>
            <a:r>
              <a:rPr lang="en-US" dirty="0" err="1"/>
              <a:t>sRaw</a:t>
            </a:r>
            <a:r>
              <a:rPr lang="en-US" dirty="0"/>
              <a:t> encompasses lung volume, and Raw and lung volume vary inversely, </a:t>
            </a:r>
            <a:r>
              <a:rPr lang="en-US" dirty="0" err="1"/>
              <a:t>sRaw</a:t>
            </a:r>
            <a:r>
              <a:rPr lang="en-US" dirty="0"/>
              <a:t> is relatively stable with respect to changes in lung volume (i.e., as lung volume decreases, Raw increases, so the product </a:t>
            </a:r>
            <a:r>
              <a:rPr lang="en-US" dirty="0" err="1"/>
              <a:t>sRaw</a:t>
            </a:r>
            <a:r>
              <a:rPr lang="en-US" dirty="0"/>
              <a:t> remains the same, and vice versa). </a:t>
            </a:r>
          </a:p>
          <a:p>
            <a:endParaRPr lang="en-US" dirty="0"/>
          </a:p>
          <a:p>
            <a:r>
              <a:rPr lang="en-US" dirty="0"/>
              <a:t>In this way, </a:t>
            </a:r>
            <a:r>
              <a:rPr lang="en-US" dirty="0" err="1"/>
              <a:t>sRaw</a:t>
            </a:r>
            <a:r>
              <a:rPr lang="en-US" dirty="0"/>
              <a:t> is similar to </a:t>
            </a:r>
            <a:r>
              <a:rPr lang="en-US" dirty="0" err="1"/>
              <a:t>sGaw</a:t>
            </a:r>
            <a:r>
              <a:rPr lang="en-US" dirty="0"/>
              <a:t> because it takes into account lung volume. However, whereas </a:t>
            </a:r>
            <a:r>
              <a:rPr lang="en-US" dirty="0" err="1"/>
              <a:t>sGaw</a:t>
            </a:r>
            <a:r>
              <a:rPr lang="en-US" dirty="0"/>
              <a:t> reflects Raw only, </a:t>
            </a:r>
            <a:r>
              <a:rPr lang="en-US" dirty="0" err="1"/>
              <a:t>sRaw</a:t>
            </a:r>
            <a:r>
              <a:rPr lang="en-US" dirty="0"/>
              <a:t> reflects both Raw and lung volume.</a:t>
            </a:r>
          </a:p>
        </p:txBody>
      </p:sp>
    </p:spTree>
    <p:extLst>
      <p:ext uri="{BB962C8B-B14F-4D97-AF65-F5344CB8AC3E}">
        <p14:creationId xmlns:p14="http://schemas.microsoft.com/office/powerpoint/2010/main" val="2168505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C920-919E-50F2-D717-5AE0C029E58F}"/>
              </a:ext>
            </a:extLst>
          </p:cNvPr>
          <p:cNvSpPr>
            <a:spLocks noGrp="1"/>
          </p:cNvSpPr>
          <p:nvPr>
            <p:ph type="title"/>
          </p:nvPr>
        </p:nvSpPr>
        <p:spPr/>
        <p:txBody>
          <a:bodyPr/>
          <a:lstStyle/>
          <a:p>
            <a:r>
              <a:rPr lang="en-US" dirty="0"/>
              <a:t>Airway Resistance (Raw) </a:t>
            </a:r>
            <a:br>
              <a:rPr lang="en-US" dirty="0"/>
            </a:br>
            <a:endParaRPr lang="en-US" dirty="0"/>
          </a:p>
        </p:txBody>
      </p:sp>
      <p:sp>
        <p:nvSpPr>
          <p:cNvPr id="3" name="Content Placeholder 2">
            <a:extLst>
              <a:ext uri="{FF2B5EF4-FFF2-40B4-BE49-F238E27FC236}">
                <a16:creationId xmlns:a16="http://schemas.microsoft.com/office/drawing/2014/main" id="{0F0757F6-C044-9228-40D9-C403731AE679}"/>
              </a:ext>
            </a:extLst>
          </p:cNvPr>
          <p:cNvSpPr>
            <a:spLocks noGrp="1"/>
          </p:cNvSpPr>
          <p:nvPr>
            <p:ph idx="1"/>
          </p:nvPr>
        </p:nvSpPr>
        <p:spPr>
          <a:xfrm>
            <a:off x="680321" y="1977390"/>
            <a:ext cx="9613861" cy="4606289"/>
          </a:xfrm>
        </p:spPr>
        <p:txBody>
          <a:bodyPr>
            <a:normAutofit fontScale="77500" lnSpcReduction="20000"/>
          </a:bodyPr>
          <a:lstStyle/>
          <a:p>
            <a:pPr marL="0" indent="0">
              <a:buNone/>
            </a:pPr>
            <a:endParaRPr lang="en-US" dirty="0"/>
          </a:p>
          <a:p>
            <a:r>
              <a:rPr lang="en-US" dirty="0"/>
              <a:t>The airway resistance (Raw) is defined as pressure loss in the respiratory system per unit of flow .</a:t>
            </a:r>
          </a:p>
          <a:p>
            <a:endParaRPr lang="en-US" dirty="0"/>
          </a:p>
          <a:p>
            <a:r>
              <a:rPr lang="en-US" dirty="0"/>
              <a:t>It is a marker of the width of the central airways (approximately first to eighth airway generation). </a:t>
            </a:r>
          </a:p>
          <a:p>
            <a:endParaRPr lang="en-US" dirty="0"/>
          </a:p>
          <a:p>
            <a:r>
              <a:rPr lang="en-US" dirty="0"/>
              <a:t>The narrower the airway, the larger the airway resistance.</a:t>
            </a:r>
          </a:p>
          <a:p>
            <a:endParaRPr lang="en-US" dirty="0"/>
          </a:p>
          <a:p>
            <a:r>
              <a:rPr lang="en-US" dirty="0"/>
              <a:t> Increased airway resistance at rest is frequently observed with obstructive ventilatory disease, but can also be found with </a:t>
            </a:r>
            <a:r>
              <a:rPr lang="en-US" dirty="0" err="1"/>
              <a:t>extrathoracic</a:t>
            </a:r>
            <a:r>
              <a:rPr lang="en-US" dirty="0"/>
              <a:t> stenosis, e.g. laryngeal carcinoma, or vocal cord dysfunction.</a:t>
            </a:r>
          </a:p>
          <a:p>
            <a:endParaRPr lang="en-US" dirty="0"/>
          </a:p>
          <a:p>
            <a:r>
              <a:rPr lang="en-US" dirty="0"/>
              <a:t> Airway resistance can also be increased in restrictive ventilatory disorders as a result of tidal breathing at a lower lung volume and of the associated narrower airway.</a:t>
            </a:r>
          </a:p>
        </p:txBody>
      </p:sp>
    </p:spTree>
    <p:extLst>
      <p:ext uri="{BB962C8B-B14F-4D97-AF65-F5344CB8AC3E}">
        <p14:creationId xmlns:p14="http://schemas.microsoft.com/office/powerpoint/2010/main" val="4057164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67C3C-2B3E-5226-0345-709D67086CB8}"/>
              </a:ext>
            </a:extLst>
          </p:cNvPr>
          <p:cNvSpPr>
            <a:spLocks noGrp="1"/>
          </p:cNvSpPr>
          <p:nvPr>
            <p:ph type="title"/>
          </p:nvPr>
        </p:nvSpPr>
        <p:spPr/>
        <p:txBody>
          <a:bodyPr/>
          <a:lstStyle/>
          <a:p>
            <a:r>
              <a:rPr lang="en-US" dirty="0"/>
              <a:t>Specific Airway Resistance (</a:t>
            </a:r>
            <a:r>
              <a:rPr lang="en-US" dirty="0" err="1"/>
              <a:t>sRaw</a:t>
            </a:r>
            <a:r>
              <a:rPr lang="en-US" dirty="0"/>
              <a:t>)</a:t>
            </a:r>
            <a:br>
              <a:rPr lang="en-US" dirty="0"/>
            </a:br>
            <a:endParaRPr lang="en-US" dirty="0"/>
          </a:p>
        </p:txBody>
      </p:sp>
      <p:sp>
        <p:nvSpPr>
          <p:cNvPr id="3" name="Content Placeholder 2">
            <a:extLst>
              <a:ext uri="{FF2B5EF4-FFF2-40B4-BE49-F238E27FC236}">
                <a16:creationId xmlns:a16="http://schemas.microsoft.com/office/drawing/2014/main" id="{9D0EB6FA-8DE6-B577-05DC-999F90C10192}"/>
              </a:ext>
            </a:extLst>
          </p:cNvPr>
          <p:cNvSpPr>
            <a:spLocks noGrp="1"/>
          </p:cNvSpPr>
          <p:nvPr>
            <p:ph idx="1"/>
          </p:nvPr>
        </p:nvSpPr>
        <p:spPr>
          <a:xfrm>
            <a:off x="680321" y="2068830"/>
            <a:ext cx="9613861" cy="4423409"/>
          </a:xfrm>
        </p:spPr>
        <p:txBody>
          <a:bodyPr>
            <a:normAutofit/>
          </a:bodyPr>
          <a:lstStyle/>
          <a:p>
            <a:endParaRPr lang="en-US" dirty="0"/>
          </a:p>
          <a:p>
            <a:r>
              <a:rPr lang="en-US" dirty="0"/>
              <a:t> The specific airway resistance has the unit kPa *s, and as such is not a resistance according to Ohm’s law.</a:t>
            </a:r>
          </a:p>
          <a:p>
            <a:endParaRPr lang="en-US" dirty="0"/>
          </a:p>
          <a:p>
            <a:r>
              <a:rPr lang="en-US" dirty="0"/>
              <a:t> The specific airway resistance, in contrast to Raw, can be derived even if it seems to be impossible to record a proper occlusion curve, e.g. due to lack of motivation. </a:t>
            </a:r>
          </a:p>
          <a:p>
            <a:endParaRPr lang="en-US" dirty="0"/>
          </a:p>
          <a:p>
            <a:r>
              <a:rPr lang="en-US" dirty="0"/>
              <a:t>It is therefore controlled for confounding factors due to shift of lung volumes at tidal breathing</a:t>
            </a:r>
          </a:p>
        </p:txBody>
      </p:sp>
    </p:spTree>
    <p:extLst>
      <p:ext uri="{BB962C8B-B14F-4D97-AF65-F5344CB8AC3E}">
        <p14:creationId xmlns:p14="http://schemas.microsoft.com/office/powerpoint/2010/main" val="2992383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979D5-087D-D556-0120-ECBFB180D94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7693782-D665-FD97-5679-E38585F5BDF6}"/>
              </a:ext>
            </a:extLst>
          </p:cNvPr>
          <p:cNvPicPr>
            <a:picLocks noGrp="1" noChangeAspect="1"/>
          </p:cNvPicPr>
          <p:nvPr>
            <p:ph idx="1"/>
          </p:nvPr>
        </p:nvPicPr>
        <p:blipFill>
          <a:blip r:embed="rId2"/>
          <a:srcRect l="32340" t="59249" r="33835" b="10715"/>
          <a:stretch/>
        </p:blipFill>
        <p:spPr>
          <a:xfrm>
            <a:off x="891540" y="102870"/>
            <a:ext cx="9006840" cy="6755130"/>
          </a:xfrm>
        </p:spPr>
      </p:pic>
    </p:spTree>
    <p:extLst>
      <p:ext uri="{BB962C8B-B14F-4D97-AF65-F5344CB8AC3E}">
        <p14:creationId xmlns:p14="http://schemas.microsoft.com/office/powerpoint/2010/main" val="3665951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374C-A2B6-637A-3600-CDA754E094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3A29AF1-FF6D-1B75-3D15-1394AED2D459}"/>
              </a:ext>
            </a:extLst>
          </p:cNvPr>
          <p:cNvPicPr>
            <a:picLocks noGrp="1" noChangeAspect="1"/>
          </p:cNvPicPr>
          <p:nvPr>
            <p:ph idx="1"/>
          </p:nvPr>
        </p:nvPicPr>
        <p:blipFill>
          <a:blip r:embed="rId2"/>
          <a:srcRect l="20192" t="30349" r="20734" b="5814"/>
          <a:stretch/>
        </p:blipFill>
        <p:spPr>
          <a:xfrm>
            <a:off x="1691640" y="628650"/>
            <a:ext cx="8481060" cy="6229350"/>
          </a:xfrm>
        </p:spPr>
      </p:pic>
    </p:spTree>
    <p:extLst>
      <p:ext uri="{BB962C8B-B14F-4D97-AF65-F5344CB8AC3E}">
        <p14:creationId xmlns:p14="http://schemas.microsoft.com/office/powerpoint/2010/main" val="2711771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BF12-436B-BAA2-847F-F953FBBD7F25}"/>
              </a:ext>
            </a:extLst>
          </p:cNvPr>
          <p:cNvSpPr>
            <a:spLocks noGrp="1"/>
          </p:cNvSpPr>
          <p:nvPr>
            <p:ph type="title"/>
          </p:nvPr>
        </p:nvSpPr>
        <p:spPr/>
        <p:txBody>
          <a:bodyPr>
            <a:normAutofit fontScale="90000"/>
          </a:bodyPr>
          <a:lstStyle/>
          <a:p>
            <a:r>
              <a:rPr lang="en-US" dirty="0"/>
              <a:t>Intrathoracic Gas Volume (ITGV) and Functional Residual Capacity (FRC) </a:t>
            </a:r>
            <a:br>
              <a:rPr lang="en-US" dirty="0"/>
            </a:br>
            <a:endParaRPr lang="en-US" dirty="0"/>
          </a:p>
        </p:txBody>
      </p:sp>
      <p:sp>
        <p:nvSpPr>
          <p:cNvPr id="3" name="Content Placeholder 2">
            <a:extLst>
              <a:ext uri="{FF2B5EF4-FFF2-40B4-BE49-F238E27FC236}">
                <a16:creationId xmlns:a16="http://schemas.microsoft.com/office/drawing/2014/main" id="{695C7CD3-B3ED-D25C-3C34-7E15F5FE0923}"/>
              </a:ext>
            </a:extLst>
          </p:cNvPr>
          <p:cNvSpPr>
            <a:spLocks noGrp="1"/>
          </p:cNvSpPr>
          <p:nvPr>
            <p:ph idx="1"/>
          </p:nvPr>
        </p:nvSpPr>
        <p:spPr>
          <a:xfrm>
            <a:off x="680321" y="1977390"/>
            <a:ext cx="10303909" cy="4652009"/>
          </a:xfrm>
        </p:spPr>
        <p:txBody>
          <a:bodyPr>
            <a:normAutofit fontScale="92500" lnSpcReduction="10000"/>
          </a:bodyPr>
          <a:lstStyle/>
          <a:p>
            <a:endParaRPr lang="en-US" dirty="0"/>
          </a:p>
          <a:p>
            <a:r>
              <a:rPr lang="en-US" dirty="0"/>
              <a:t>ITGV and FRC are the volumes that remain in the lung at end-expiration and that equal balanced elastic forces. </a:t>
            </a:r>
          </a:p>
          <a:p>
            <a:endParaRPr lang="en-US" dirty="0"/>
          </a:p>
          <a:p>
            <a:r>
              <a:rPr lang="en-US" dirty="0"/>
              <a:t>While ITGV is measured using body plethysmography , FRC is derived using the helium dilution method. </a:t>
            </a:r>
          </a:p>
          <a:p>
            <a:endParaRPr lang="en-US" dirty="0"/>
          </a:p>
          <a:p>
            <a:r>
              <a:rPr lang="en-US" dirty="0"/>
              <a:t>ITGV and FRC are somewhat comparable, but ITGV includes intrathoracic gas that is not participating in ventilation, resulting in a higher ITGV than FRC in </a:t>
            </a:r>
            <a:r>
              <a:rPr lang="en-US" dirty="0" err="1"/>
              <a:t>olderor</a:t>
            </a:r>
            <a:r>
              <a:rPr lang="en-US" dirty="0"/>
              <a:t> obstructive patients.</a:t>
            </a:r>
          </a:p>
          <a:p>
            <a:endParaRPr lang="en-US" dirty="0"/>
          </a:p>
          <a:p>
            <a:r>
              <a:rPr lang="en-US" dirty="0"/>
              <a:t> It is therefore found to be higher in patients with hyperinflation due to COPD. Restrictive ventilatory disorders tend to have lower ITGV or FRC volumes. </a:t>
            </a:r>
          </a:p>
        </p:txBody>
      </p:sp>
    </p:spTree>
    <p:extLst>
      <p:ext uri="{BB962C8B-B14F-4D97-AF65-F5344CB8AC3E}">
        <p14:creationId xmlns:p14="http://schemas.microsoft.com/office/powerpoint/2010/main" val="3552622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C9413-1F15-291E-2A72-33069DEFF6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CC92FA-9AC2-B751-CEBD-AB441DF02F49}"/>
              </a:ext>
            </a:extLst>
          </p:cNvPr>
          <p:cNvSpPr>
            <a:spLocks noGrp="1"/>
          </p:cNvSpPr>
          <p:nvPr>
            <p:ph idx="1"/>
          </p:nvPr>
        </p:nvSpPr>
        <p:spPr>
          <a:xfrm>
            <a:off x="480061" y="2274570"/>
            <a:ext cx="11121390" cy="4274820"/>
          </a:xfrm>
        </p:spPr>
        <p:txBody>
          <a:bodyPr>
            <a:normAutofit fontScale="70000" lnSpcReduction="20000"/>
          </a:bodyPr>
          <a:lstStyle/>
          <a:p>
            <a:r>
              <a:rPr lang="en-US" dirty="0"/>
              <a:t>It is often useful to compare FRC values obtained by plethysmography with values obtained by gas dilution methods, particularly in patients with obstructive disease. </a:t>
            </a:r>
          </a:p>
          <a:p>
            <a:endParaRPr lang="en-US" dirty="0"/>
          </a:p>
          <a:p>
            <a:r>
              <a:rPr lang="en-US" dirty="0"/>
              <a:t>The ratio of </a:t>
            </a:r>
            <a:r>
              <a:rPr lang="en-US" dirty="0" err="1"/>
              <a:t>FRCpleth</a:t>
            </a:r>
            <a:r>
              <a:rPr lang="en-US" dirty="0"/>
              <a:t>/FRCN2 or </a:t>
            </a:r>
            <a:r>
              <a:rPr lang="en-US" dirty="0" err="1"/>
              <a:t>FRCpleth</a:t>
            </a:r>
            <a:r>
              <a:rPr lang="en-US" dirty="0"/>
              <a:t>/</a:t>
            </a:r>
            <a:r>
              <a:rPr lang="en-US" dirty="0" err="1"/>
              <a:t>FRCHe</a:t>
            </a:r>
            <a:r>
              <a:rPr lang="en-US" dirty="0"/>
              <a:t> can be used as an index of gas trapping.</a:t>
            </a:r>
          </a:p>
          <a:p>
            <a:endParaRPr lang="en-US" dirty="0"/>
          </a:p>
          <a:p>
            <a:r>
              <a:rPr lang="en-US" dirty="0"/>
              <a:t> This ratio is usually near 1.0 in patients with normal lungs or even those with a restrictive lung disorder.</a:t>
            </a:r>
          </a:p>
          <a:p>
            <a:endParaRPr lang="en-US" dirty="0"/>
          </a:p>
          <a:p>
            <a:r>
              <a:rPr lang="en-US" dirty="0"/>
              <a:t> Values greater than 1.0 indicate gas volumes detectable by the plethysmograph but hidden to the gas dilution techniques.</a:t>
            </a:r>
          </a:p>
          <a:p>
            <a:endParaRPr lang="en-US" dirty="0"/>
          </a:p>
          <a:p>
            <a:r>
              <a:rPr lang="en-US" dirty="0"/>
              <a:t> Care must be taken that lung volumes determined by the two separate methods are reliable before the values can be expressed as a ratio. </a:t>
            </a:r>
          </a:p>
          <a:p>
            <a:endParaRPr lang="en-US" dirty="0"/>
          </a:p>
          <a:p>
            <a:r>
              <a:rPr lang="en-US" dirty="0"/>
              <a:t>Patients with severe bullous emphysema may have a difference in TLC of more than 1 L between </a:t>
            </a:r>
            <a:r>
              <a:rPr lang="en-US" dirty="0" err="1"/>
              <a:t>FRCpleth</a:t>
            </a:r>
            <a:r>
              <a:rPr lang="en-US" dirty="0"/>
              <a:t> and the gas dilutional methods of measuring FRC.</a:t>
            </a:r>
          </a:p>
        </p:txBody>
      </p:sp>
    </p:spTree>
    <p:extLst>
      <p:ext uri="{BB962C8B-B14F-4D97-AF65-F5344CB8AC3E}">
        <p14:creationId xmlns:p14="http://schemas.microsoft.com/office/powerpoint/2010/main" val="3348423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C67B9-358C-C1AD-2A42-EAE77A73E92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A737EAC-F0A7-0BA4-2EFB-A48758A00DCF}"/>
              </a:ext>
            </a:extLst>
          </p:cNvPr>
          <p:cNvPicPr>
            <a:picLocks noGrp="1" noChangeAspect="1"/>
          </p:cNvPicPr>
          <p:nvPr>
            <p:ph idx="1"/>
          </p:nvPr>
        </p:nvPicPr>
        <p:blipFill>
          <a:blip r:embed="rId2"/>
          <a:srcRect l="34008" t="45911" r="34073" b="28068"/>
          <a:stretch/>
        </p:blipFill>
        <p:spPr>
          <a:xfrm>
            <a:off x="948690" y="125730"/>
            <a:ext cx="9749790" cy="6617970"/>
          </a:xfrm>
        </p:spPr>
      </p:pic>
    </p:spTree>
    <p:extLst>
      <p:ext uri="{BB962C8B-B14F-4D97-AF65-F5344CB8AC3E}">
        <p14:creationId xmlns:p14="http://schemas.microsoft.com/office/powerpoint/2010/main" val="1104515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D1C1C-BF7A-8483-05A9-58325A6C064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D15AC35-9A2B-31A7-26FF-AA6EA2638378}"/>
              </a:ext>
            </a:extLst>
          </p:cNvPr>
          <p:cNvPicPr>
            <a:picLocks noGrp="1" noChangeAspect="1"/>
          </p:cNvPicPr>
          <p:nvPr>
            <p:ph idx="1"/>
          </p:nvPr>
        </p:nvPicPr>
        <p:blipFill>
          <a:blip r:embed="rId2"/>
          <a:srcRect l="32817" t="26537" r="33121" b="14072"/>
          <a:stretch/>
        </p:blipFill>
        <p:spPr>
          <a:xfrm>
            <a:off x="2846070" y="651510"/>
            <a:ext cx="5463540" cy="6206490"/>
          </a:xfrm>
        </p:spPr>
      </p:pic>
    </p:spTree>
    <p:extLst>
      <p:ext uri="{BB962C8B-B14F-4D97-AF65-F5344CB8AC3E}">
        <p14:creationId xmlns:p14="http://schemas.microsoft.com/office/powerpoint/2010/main" val="2907056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E78D-8964-135E-BE53-1F51E7C8305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C2AEBF7-D2B0-638A-DCCC-1337B9BDF549}"/>
              </a:ext>
            </a:extLst>
          </p:cNvPr>
          <p:cNvPicPr>
            <a:picLocks noGrp="1" noChangeAspect="1"/>
          </p:cNvPicPr>
          <p:nvPr>
            <p:ph idx="1"/>
          </p:nvPr>
        </p:nvPicPr>
        <p:blipFill>
          <a:blip r:embed="rId2"/>
          <a:srcRect l="34246" t="44323" r="33121" b="19153"/>
          <a:stretch/>
        </p:blipFill>
        <p:spPr>
          <a:xfrm>
            <a:off x="2560320" y="753228"/>
            <a:ext cx="6275070" cy="6104772"/>
          </a:xfrm>
        </p:spPr>
      </p:pic>
    </p:spTree>
    <p:extLst>
      <p:ext uri="{BB962C8B-B14F-4D97-AF65-F5344CB8AC3E}">
        <p14:creationId xmlns:p14="http://schemas.microsoft.com/office/powerpoint/2010/main" val="1016863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27CD0-EF59-B5A8-B601-63EA20A9869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DC7ADBF-C76E-CCA2-28AD-FE33A70EF518}"/>
              </a:ext>
            </a:extLst>
          </p:cNvPr>
          <p:cNvPicPr>
            <a:picLocks noGrp="1" noChangeAspect="1"/>
          </p:cNvPicPr>
          <p:nvPr>
            <p:ph idx="1"/>
          </p:nvPr>
        </p:nvPicPr>
        <p:blipFill>
          <a:blip r:embed="rId2"/>
          <a:srcRect l="34723" t="49722" r="34073" b="20243"/>
          <a:stretch/>
        </p:blipFill>
        <p:spPr>
          <a:xfrm>
            <a:off x="2503170" y="753228"/>
            <a:ext cx="6400800" cy="6104772"/>
          </a:xfrm>
        </p:spPr>
      </p:pic>
    </p:spTree>
    <p:extLst>
      <p:ext uri="{BB962C8B-B14F-4D97-AF65-F5344CB8AC3E}">
        <p14:creationId xmlns:p14="http://schemas.microsoft.com/office/powerpoint/2010/main" val="3396292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8DE7-C52C-4B4A-F062-88C8EE819FE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3481825-E333-B7A2-C0D8-2CAB75386A34}"/>
              </a:ext>
            </a:extLst>
          </p:cNvPr>
          <p:cNvPicPr>
            <a:picLocks noGrp="1" noChangeAspect="1"/>
          </p:cNvPicPr>
          <p:nvPr>
            <p:ph idx="1"/>
          </p:nvPr>
        </p:nvPicPr>
        <p:blipFill>
          <a:blip r:embed="rId2"/>
          <a:srcRect l="34246" t="49722" r="33121" b="20243"/>
          <a:stretch/>
        </p:blipFill>
        <p:spPr>
          <a:xfrm>
            <a:off x="1623060" y="594360"/>
            <a:ext cx="7955280" cy="6263640"/>
          </a:xfrm>
        </p:spPr>
      </p:pic>
    </p:spTree>
    <p:extLst>
      <p:ext uri="{BB962C8B-B14F-4D97-AF65-F5344CB8AC3E}">
        <p14:creationId xmlns:p14="http://schemas.microsoft.com/office/powerpoint/2010/main" val="43353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1BB9-FFD1-449B-BA63-12E69BC9781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62D54D0-ABAE-72CA-D0E4-F6D27F0F9C90}"/>
              </a:ext>
            </a:extLst>
          </p:cNvPr>
          <p:cNvPicPr>
            <a:picLocks noGrp="1" noChangeAspect="1"/>
          </p:cNvPicPr>
          <p:nvPr>
            <p:ph idx="1"/>
          </p:nvPr>
        </p:nvPicPr>
        <p:blipFill>
          <a:blip r:embed="rId2"/>
          <a:srcRect l="35198" t="50675" r="35503" b="19290"/>
          <a:stretch/>
        </p:blipFill>
        <p:spPr>
          <a:xfrm>
            <a:off x="680321" y="753228"/>
            <a:ext cx="9812419" cy="6001902"/>
          </a:xfrm>
        </p:spPr>
      </p:pic>
    </p:spTree>
    <p:extLst>
      <p:ext uri="{BB962C8B-B14F-4D97-AF65-F5344CB8AC3E}">
        <p14:creationId xmlns:p14="http://schemas.microsoft.com/office/powerpoint/2010/main" val="2087067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7A26-FB3B-E738-7D3A-5FAED7E9FA1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D6B4CC1-D1DB-2041-B828-BBBDE5638D95}"/>
              </a:ext>
            </a:extLst>
          </p:cNvPr>
          <p:cNvPicPr>
            <a:picLocks noGrp="1" noChangeAspect="1"/>
          </p:cNvPicPr>
          <p:nvPr>
            <p:ph idx="1"/>
          </p:nvPr>
        </p:nvPicPr>
        <p:blipFill>
          <a:blip r:embed="rId2"/>
          <a:srcRect l="33770" t="42100" r="34073" b="27865"/>
          <a:stretch/>
        </p:blipFill>
        <p:spPr>
          <a:xfrm>
            <a:off x="1611630" y="753228"/>
            <a:ext cx="8103870" cy="6104772"/>
          </a:xfrm>
        </p:spPr>
      </p:pic>
    </p:spTree>
    <p:extLst>
      <p:ext uri="{BB962C8B-B14F-4D97-AF65-F5344CB8AC3E}">
        <p14:creationId xmlns:p14="http://schemas.microsoft.com/office/powerpoint/2010/main" val="2668759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563C-4F4F-B9DD-22B8-FDD64149CA8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D6A0726-C11A-AA78-3E05-3E9C9C448881}"/>
              </a:ext>
            </a:extLst>
          </p:cNvPr>
          <p:cNvPicPr>
            <a:picLocks noGrp="1" noChangeAspect="1"/>
          </p:cNvPicPr>
          <p:nvPr>
            <p:ph idx="1"/>
          </p:nvPr>
        </p:nvPicPr>
        <p:blipFill>
          <a:blip r:embed="rId2"/>
          <a:srcRect l="34485" t="43370" r="34073" b="26594"/>
          <a:stretch/>
        </p:blipFill>
        <p:spPr>
          <a:xfrm>
            <a:off x="2228850" y="640080"/>
            <a:ext cx="7555230" cy="6217920"/>
          </a:xfrm>
        </p:spPr>
      </p:pic>
    </p:spTree>
    <p:extLst>
      <p:ext uri="{BB962C8B-B14F-4D97-AF65-F5344CB8AC3E}">
        <p14:creationId xmlns:p14="http://schemas.microsoft.com/office/powerpoint/2010/main" val="4229039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40AFE-6F65-83A7-02CB-9C885593B5B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AF98362-9FB5-3EC3-FE7C-4613B205D7CE}"/>
              </a:ext>
            </a:extLst>
          </p:cNvPr>
          <p:cNvPicPr>
            <a:picLocks noGrp="1" noChangeAspect="1"/>
          </p:cNvPicPr>
          <p:nvPr>
            <p:ph idx="1"/>
          </p:nvPr>
        </p:nvPicPr>
        <p:blipFill>
          <a:blip r:embed="rId2"/>
          <a:stretch>
            <a:fillRect/>
          </a:stretch>
        </p:blipFill>
        <p:spPr>
          <a:xfrm>
            <a:off x="680321" y="605790"/>
            <a:ext cx="9926719" cy="6137910"/>
          </a:xfrm>
          <a:prstGeom prst="rect">
            <a:avLst/>
          </a:prstGeom>
        </p:spPr>
      </p:pic>
    </p:spTree>
    <p:extLst>
      <p:ext uri="{BB962C8B-B14F-4D97-AF65-F5344CB8AC3E}">
        <p14:creationId xmlns:p14="http://schemas.microsoft.com/office/powerpoint/2010/main" val="3903861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E13A-7F0F-FEC8-C4DB-11AD904892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44CB43-BC3D-7BE5-20CE-EDA3ACF9493F}"/>
              </a:ext>
            </a:extLst>
          </p:cNvPr>
          <p:cNvSpPr>
            <a:spLocks noGrp="1"/>
          </p:cNvSpPr>
          <p:nvPr>
            <p:ph idx="1"/>
          </p:nvPr>
        </p:nvSpPr>
        <p:spPr>
          <a:xfrm>
            <a:off x="680321" y="2354580"/>
            <a:ext cx="10806829" cy="4503420"/>
          </a:xfrm>
        </p:spPr>
        <p:txBody>
          <a:bodyPr>
            <a:normAutofit fontScale="77500" lnSpcReduction="20000"/>
          </a:bodyPr>
          <a:lstStyle/>
          <a:p>
            <a:r>
              <a:rPr lang="en-US" dirty="0"/>
              <a:t>Normal values of Raw in adults range from 0.6 to 2.4 cm H2O/L/sec.</a:t>
            </a:r>
          </a:p>
          <a:p>
            <a:endParaRPr lang="en-US" dirty="0"/>
          </a:p>
          <a:p>
            <a:r>
              <a:rPr lang="en-US" dirty="0"/>
              <a:t> </a:t>
            </a:r>
            <a:r>
              <a:rPr lang="en-US" dirty="0" err="1"/>
              <a:t>Gaw</a:t>
            </a:r>
            <a:r>
              <a:rPr lang="en-US" dirty="0"/>
              <a:t> in healthy adults is between 0.42 and 1.67 L/sec/cm H2O.</a:t>
            </a:r>
          </a:p>
          <a:p>
            <a:endParaRPr lang="en-US" dirty="0"/>
          </a:p>
          <a:p>
            <a:r>
              <a:rPr lang="en-US" dirty="0"/>
              <a:t> </a:t>
            </a:r>
            <a:r>
              <a:rPr lang="en-US" dirty="0" err="1"/>
              <a:t>sGaw</a:t>
            </a:r>
            <a:r>
              <a:rPr lang="en-US" dirty="0"/>
              <a:t> varies in a manner similar to </a:t>
            </a:r>
            <a:r>
              <a:rPr lang="en-US" dirty="0" err="1"/>
              <a:t>Gaw</a:t>
            </a:r>
            <a:r>
              <a:rPr lang="en-US" dirty="0"/>
              <a:t>. </a:t>
            </a:r>
            <a:r>
              <a:rPr lang="en-US" dirty="0" err="1"/>
              <a:t>sGaw</a:t>
            </a:r>
            <a:r>
              <a:rPr lang="en-US" dirty="0"/>
              <a:t> values less than 0.15 to 0.20 L/sec/cm H2O/L are consistent with airway obstruction.</a:t>
            </a:r>
          </a:p>
          <a:p>
            <a:endParaRPr lang="en-US" dirty="0"/>
          </a:p>
          <a:p>
            <a:r>
              <a:rPr lang="en-US" dirty="0"/>
              <a:t>Normal values for </a:t>
            </a:r>
            <a:r>
              <a:rPr lang="en-US" dirty="0" err="1"/>
              <a:t>sRaw</a:t>
            </a:r>
            <a:r>
              <a:rPr lang="en-US" dirty="0"/>
              <a:t> in children are 9.2 to 17.3 cm H2O/sec.</a:t>
            </a:r>
          </a:p>
          <a:p>
            <a:endParaRPr lang="en-US" dirty="0"/>
          </a:p>
          <a:p>
            <a:r>
              <a:rPr lang="en-US" dirty="0"/>
              <a:t> Raw in healthy adults is divided across the airway as follows:</a:t>
            </a:r>
          </a:p>
          <a:p>
            <a:endParaRPr lang="en-US" dirty="0"/>
          </a:p>
          <a:p>
            <a:pPr lvl="1"/>
            <a:r>
              <a:rPr lang="en-US" sz="2900" dirty="0">
                <a:solidFill>
                  <a:srgbClr val="FF0000"/>
                </a:solidFill>
              </a:rPr>
              <a:t> Nose, mouth, upper airway = 50% </a:t>
            </a:r>
          </a:p>
          <a:p>
            <a:pPr lvl="1"/>
            <a:r>
              <a:rPr lang="en-US" sz="2900" dirty="0">
                <a:solidFill>
                  <a:srgbClr val="FF0000"/>
                </a:solidFill>
              </a:rPr>
              <a:t>Trachea and bronchi = 30%</a:t>
            </a:r>
          </a:p>
          <a:p>
            <a:pPr lvl="1"/>
            <a:r>
              <a:rPr lang="en-US" sz="2900" dirty="0">
                <a:solidFill>
                  <a:srgbClr val="FF0000"/>
                </a:solidFill>
              </a:rPr>
              <a:t> Small airways = 20%</a:t>
            </a:r>
          </a:p>
        </p:txBody>
      </p:sp>
    </p:spTree>
    <p:extLst>
      <p:ext uri="{BB962C8B-B14F-4D97-AF65-F5344CB8AC3E}">
        <p14:creationId xmlns:p14="http://schemas.microsoft.com/office/powerpoint/2010/main" val="265675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2669B-F985-1CFE-8762-8B0CC14C48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96FB9A-F87F-E025-AB4B-96A38DB7D861}"/>
              </a:ext>
            </a:extLst>
          </p:cNvPr>
          <p:cNvSpPr>
            <a:spLocks noGrp="1"/>
          </p:cNvSpPr>
          <p:nvPr>
            <p:ph idx="1"/>
          </p:nvPr>
        </p:nvSpPr>
        <p:spPr>
          <a:xfrm>
            <a:off x="680321" y="2336872"/>
            <a:ext cx="10406779" cy="4109647"/>
          </a:xfrm>
        </p:spPr>
        <p:txBody>
          <a:bodyPr>
            <a:normAutofit fontScale="92500"/>
          </a:bodyPr>
          <a:lstStyle/>
          <a:p>
            <a:r>
              <a:rPr lang="en-US" dirty="0"/>
              <a:t>Some evidence suggests that, in severe airway obstruction, FRC may actually be overestimated when the </a:t>
            </a:r>
            <a:r>
              <a:rPr lang="en-US" dirty="0" err="1"/>
              <a:t>plethysmographic</a:t>
            </a:r>
            <a:r>
              <a:rPr lang="en-US" dirty="0"/>
              <a:t> technique is used.</a:t>
            </a:r>
          </a:p>
          <a:p>
            <a:endParaRPr lang="en-US" dirty="0"/>
          </a:p>
          <a:p>
            <a:r>
              <a:rPr lang="en-US" dirty="0"/>
              <a:t> This occurs primarily because </a:t>
            </a:r>
            <a:r>
              <a:rPr lang="en-US" dirty="0" err="1"/>
              <a:t>Pmo</a:t>
            </a:r>
            <a:r>
              <a:rPr lang="en-US" dirty="0"/>
              <a:t> </a:t>
            </a:r>
            <a:r>
              <a:rPr lang="en-US" dirty="0" err="1"/>
              <a:t>ut</a:t>
            </a:r>
            <a:r>
              <a:rPr lang="en-US" dirty="0"/>
              <a:t> h (measured when the shutter is closed) may not equal alveolar pressure if the airways are severely obstructed. </a:t>
            </a:r>
          </a:p>
          <a:p>
            <a:endParaRPr lang="en-US" dirty="0"/>
          </a:p>
          <a:p>
            <a:r>
              <a:rPr lang="en-US" dirty="0"/>
              <a:t>Rapid panting rates aggravate this inaccuracy. </a:t>
            </a:r>
          </a:p>
          <a:p>
            <a:endParaRPr lang="en-US" dirty="0"/>
          </a:p>
          <a:p>
            <a:r>
              <a:rPr lang="en-US" dirty="0"/>
              <a:t>Care should be taken that patients with </a:t>
            </a:r>
            <a:r>
              <a:rPr lang="en-US" dirty="0" err="1"/>
              <a:t>spirometric</a:t>
            </a:r>
            <a:r>
              <a:rPr lang="en-US" dirty="0"/>
              <a:t> evidence of obstruction pant at a rate of 0.5 to 1 Hz.</a:t>
            </a:r>
          </a:p>
        </p:txBody>
      </p:sp>
    </p:spTree>
    <p:extLst>
      <p:ext uri="{BB962C8B-B14F-4D97-AF65-F5344CB8AC3E}">
        <p14:creationId xmlns:p14="http://schemas.microsoft.com/office/powerpoint/2010/main" val="2758175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67D8-7003-00D2-BD6C-4DD8ED1653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F81962-55C5-A59B-0F77-A5027969C809}"/>
              </a:ext>
            </a:extLst>
          </p:cNvPr>
          <p:cNvSpPr>
            <a:spLocks noGrp="1"/>
          </p:cNvSpPr>
          <p:nvPr>
            <p:ph idx="1"/>
          </p:nvPr>
        </p:nvSpPr>
        <p:spPr/>
        <p:txBody>
          <a:bodyPr/>
          <a:lstStyle/>
          <a:p>
            <a:r>
              <a:rPr lang="en-US" dirty="0"/>
              <a:t>Normal adult values:</a:t>
            </a:r>
          </a:p>
          <a:p>
            <a:endParaRPr lang="en-US" dirty="0"/>
          </a:p>
          <a:p>
            <a:r>
              <a:rPr lang="en-US" dirty="0"/>
              <a:t>Airway resistance(Raw):o.6_2.4 cmH2o/L/sec</a:t>
            </a:r>
          </a:p>
          <a:p>
            <a:endParaRPr lang="en-US" dirty="0"/>
          </a:p>
          <a:p>
            <a:r>
              <a:rPr lang="en-US" dirty="0"/>
              <a:t>Specific Airway resistance (</a:t>
            </a:r>
            <a:r>
              <a:rPr lang="en-US" dirty="0" err="1"/>
              <a:t>sRaw</a:t>
            </a:r>
            <a:r>
              <a:rPr lang="en-US" dirty="0"/>
              <a:t>):0.190_0.667 cmH2o/L/sec/L</a:t>
            </a:r>
          </a:p>
        </p:txBody>
      </p:sp>
    </p:spTree>
    <p:extLst>
      <p:ext uri="{BB962C8B-B14F-4D97-AF65-F5344CB8AC3E}">
        <p14:creationId xmlns:p14="http://schemas.microsoft.com/office/powerpoint/2010/main" val="2635774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C6EF-08CF-1071-1832-B6A0BC3103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A7487B-9DF7-D884-6BC5-628C5C17DFDB}"/>
              </a:ext>
            </a:extLst>
          </p:cNvPr>
          <p:cNvSpPr>
            <a:spLocks noGrp="1"/>
          </p:cNvSpPr>
          <p:nvPr>
            <p:ph idx="1"/>
          </p:nvPr>
        </p:nvSpPr>
        <p:spPr/>
        <p:txBody>
          <a:bodyPr/>
          <a:lstStyle/>
          <a:p>
            <a:r>
              <a:rPr lang="en-US" dirty="0"/>
              <a:t>normal adult values:</a:t>
            </a:r>
          </a:p>
          <a:p>
            <a:endParaRPr lang="en-US" dirty="0"/>
          </a:p>
          <a:p>
            <a:r>
              <a:rPr lang="en-US" dirty="0"/>
              <a:t>Airway conductance(</a:t>
            </a:r>
            <a:r>
              <a:rPr lang="en-US" dirty="0" err="1"/>
              <a:t>Gaw</a:t>
            </a:r>
            <a:r>
              <a:rPr lang="en-US" dirty="0"/>
              <a:t>):0.42_1.67 L/sec/cmH2o</a:t>
            </a:r>
          </a:p>
          <a:p>
            <a:endParaRPr lang="en-US" dirty="0"/>
          </a:p>
          <a:p>
            <a:r>
              <a:rPr lang="en-US" dirty="0"/>
              <a:t>sGaw:0.15_0.20 L/sec/cmH2o/L</a:t>
            </a:r>
          </a:p>
          <a:p>
            <a:endParaRPr lang="en-US" dirty="0"/>
          </a:p>
        </p:txBody>
      </p:sp>
    </p:spTree>
    <p:extLst>
      <p:ext uri="{BB962C8B-B14F-4D97-AF65-F5344CB8AC3E}">
        <p14:creationId xmlns:p14="http://schemas.microsoft.com/office/powerpoint/2010/main" val="2206532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EA2E-43C2-55E2-9FC2-B173426D73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39A5EB-DEEE-CDEC-1A84-A35534EECA93}"/>
              </a:ext>
            </a:extLst>
          </p:cNvPr>
          <p:cNvSpPr>
            <a:spLocks noGrp="1"/>
          </p:cNvSpPr>
          <p:nvPr>
            <p:ph idx="1"/>
          </p:nvPr>
        </p:nvSpPr>
        <p:spPr>
          <a:xfrm>
            <a:off x="680321" y="2336873"/>
            <a:ext cx="10646809" cy="4281098"/>
          </a:xfrm>
        </p:spPr>
        <p:txBody>
          <a:bodyPr>
            <a:normAutofit lnSpcReduction="10000"/>
          </a:bodyPr>
          <a:lstStyle/>
          <a:p>
            <a:r>
              <a:rPr lang="en-US" dirty="0"/>
              <a:t>Small airways (less than 2 mm in diameter) contribute only approximately one fifth of the total resistance to flow.</a:t>
            </a:r>
          </a:p>
          <a:p>
            <a:endParaRPr lang="en-US" dirty="0"/>
          </a:p>
          <a:p>
            <a:r>
              <a:rPr lang="en-US" dirty="0"/>
              <a:t> Significant obstruction can develop in the small airways with little increase in Raw or decrease in </a:t>
            </a:r>
            <a:r>
              <a:rPr lang="en-US" dirty="0" err="1"/>
              <a:t>sGaw</a:t>
            </a:r>
            <a:r>
              <a:rPr lang="en-US" dirty="0"/>
              <a:t>.</a:t>
            </a:r>
          </a:p>
          <a:p>
            <a:endParaRPr lang="en-US" dirty="0"/>
          </a:p>
          <a:p>
            <a:r>
              <a:rPr lang="en-US" dirty="0"/>
              <a:t> Early or mild obstructive processes are not usually identified by abnormal Raw or </a:t>
            </a:r>
            <a:r>
              <a:rPr lang="en-US" dirty="0" err="1"/>
              <a:t>sGaw</a:t>
            </a:r>
            <a:r>
              <a:rPr lang="en-US" dirty="0"/>
              <a:t>.</a:t>
            </a:r>
          </a:p>
          <a:p>
            <a:r>
              <a:rPr lang="en-US" dirty="0"/>
              <a:t> Raw may be increased in an acute asthmatic episode by as much as three times the normal values. Inflammation, mucus secretion, and bronchospasm all increase Raw in the small and medium airways. </a:t>
            </a:r>
          </a:p>
        </p:txBody>
      </p:sp>
    </p:spTree>
    <p:extLst>
      <p:ext uri="{BB962C8B-B14F-4D97-AF65-F5344CB8AC3E}">
        <p14:creationId xmlns:p14="http://schemas.microsoft.com/office/powerpoint/2010/main" val="2778362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ADF5-CACC-4110-73F7-D5325C7308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FE27C4-AC71-1377-FEF0-703C59E9342C}"/>
              </a:ext>
            </a:extLst>
          </p:cNvPr>
          <p:cNvSpPr>
            <a:spLocks noGrp="1"/>
          </p:cNvSpPr>
          <p:nvPr>
            <p:ph idx="1"/>
          </p:nvPr>
        </p:nvSpPr>
        <p:spPr/>
        <p:txBody>
          <a:bodyPr/>
          <a:lstStyle/>
          <a:p>
            <a:r>
              <a:rPr lang="en-US" dirty="0"/>
              <a:t>Raw is increased in advanced emphysema because of airway narrowing and collapse, especially in the bronchioles. </a:t>
            </a:r>
          </a:p>
          <a:p>
            <a:endParaRPr lang="en-US" dirty="0"/>
          </a:p>
          <a:p>
            <a:r>
              <a:rPr lang="en-US" dirty="0"/>
              <a:t>Other obstructive diseases (e.g., bronchitis) may cause increases in Raw proportionate to the degree of obstruction in medium and small airways.</a:t>
            </a:r>
          </a:p>
        </p:txBody>
      </p:sp>
    </p:spTree>
    <p:extLst>
      <p:ext uri="{BB962C8B-B14F-4D97-AF65-F5344CB8AC3E}">
        <p14:creationId xmlns:p14="http://schemas.microsoft.com/office/powerpoint/2010/main" val="213152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A1AC4-A200-C054-6A11-699B2B4C4AE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244F88A-A4CD-6DB7-425C-3274095A32F6}"/>
              </a:ext>
            </a:extLst>
          </p:cNvPr>
          <p:cNvPicPr>
            <a:picLocks noGrp="1" noChangeAspect="1"/>
          </p:cNvPicPr>
          <p:nvPr>
            <p:ph idx="1"/>
          </p:nvPr>
        </p:nvPicPr>
        <p:blipFill>
          <a:blip r:embed="rId2"/>
          <a:srcRect l="453" t="33154" r="-1" b="35315"/>
          <a:stretch/>
        </p:blipFill>
        <p:spPr>
          <a:xfrm>
            <a:off x="1097281" y="753228"/>
            <a:ext cx="9315450" cy="5841882"/>
          </a:xfrm>
          <a:prstGeom prst="rect">
            <a:avLst/>
          </a:prstGeom>
        </p:spPr>
      </p:pic>
    </p:spTree>
    <p:extLst>
      <p:ext uri="{BB962C8B-B14F-4D97-AF65-F5344CB8AC3E}">
        <p14:creationId xmlns:p14="http://schemas.microsoft.com/office/powerpoint/2010/main" val="3700401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79B4B-EAF8-058A-14C2-4B20D692AB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ED1FD3-0FBE-85E3-B71E-21BA5C60F4CD}"/>
              </a:ext>
            </a:extLst>
          </p:cNvPr>
          <p:cNvSpPr>
            <a:spLocks noGrp="1"/>
          </p:cNvSpPr>
          <p:nvPr>
            <p:ph idx="1"/>
          </p:nvPr>
        </p:nvSpPr>
        <p:spPr>
          <a:xfrm>
            <a:off x="680321" y="2336872"/>
            <a:ext cx="10852549" cy="4395397"/>
          </a:xfrm>
        </p:spPr>
        <p:txBody>
          <a:bodyPr>
            <a:normAutofit fontScale="92500" lnSpcReduction="10000"/>
          </a:bodyPr>
          <a:lstStyle/>
          <a:p>
            <a:r>
              <a:rPr lang="en-US" dirty="0"/>
              <a:t>Lesions obstructing the larger airways (e.g., tumors, traumatic injuries, or foreign bodies) may also cause a significant increase in Raw. </a:t>
            </a:r>
          </a:p>
          <a:p>
            <a:r>
              <a:rPr lang="en-US" dirty="0"/>
              <a:t>Large airway obstruction is often accompanied by increased work of breathing and dyspnea on exertion. </a:t>
            </a:r>
          </a:p>
          <a:p>
            <a:r>
              <a:rPr lang="en-US" dirty="0"/>
              <a:t>Airflow in the trachea and main stem bronchi is predominantly turbulent.</a:t>
            </a:r>
          </a:p>
          <a:p>
            <a:r>
              <a:rPr lang="en-US" dirty="0"/>
              <a:t> Any large airway obstruction can exaggerate this turbulent flow. </a:t>
            </a:r>
          </a:p>
          <a:p>
            <a:endParaRPr lang="en-US" dirty="0"/>
          </a:p>
          <a:p>
            <a:r>
              <a:rPr lang="en-US" dirty="0"/>
              <a:t>For this reason, </a:t>
            </a:r>
            <a:r>
              <a:rPr lang="en-US" i="1" u="sng" dirty="0"/>
              <a:t>Raw and </a:t>
            </a:r>
            <a:r>
              <a:rPr lang="en-US" i="1" u="sng" dirty="0" err="1"/>
              <a:t>SGaw</a:t>
            </a:r>
            <a:r>
              <a:rPr lang="en-US" i="1" u="sng" dirty="0"/>
              <a:t> may be more sensitive to elevations in central airway resistance than FEV1</a:t>
            </a:r>
            <a:r>
              <a:rPr lang="en-US" dirty="0"/>
              <a:t>. </a:t>
            </a:r>
          </a:p>
          <a:p>
            <a:endParaRPr lang="en-US" dirty="0"/>
          </a:p>
          <a:p>
            <a:r>
              <a:rPr lang="en-US" dirty="0"/>
              <a:t>Breathing low-density gas mixtures (e.g., helium + oxygen) reduces Raw and therefore the work of breathing. </a:t>
            </a:r>
          </a:p>
        </p:txBody>
      </p:sp>
    </p:spTree>
    <p:extLst>
      <p:ext uri="{BB962C8B-B14F-4D97-AF65-F5344CB8AC3E}">
        <p14:creationId xmlns:p14="http://schemas.microsoft.com/office/powerpoint/2010/main" val="348303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84F6-E3A3-8758-72D9-9168A504FCD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E53321F-07F1-B286-C4ED-E172E3C5A72A}"/>
              </a:ext>
            </a:extLst>
          </p:cNvPr>
          <p:cNvPicPr>
            <a:picLocks noGrp="1" noChangeAspect="1"/>
          </p:cNvPicPr>
          <p:nvPr>
            <p:ph idx="1"/>
          </p:nvPr>
        </p:nvPicPr>
        <p:blipFill>
          <a:blip r:embed="rId2"/>
          <a:srcRect l="-448" t="30839" b="32104"/>
          <a:stretch/>
        </p:blipFill>
        <p:spPr>
          <a:xfrm>
            <a:off x="902969" y="617220"/>
            <a:ext cx="9613861" cy="6240780"/>
          </a:xfrm>
          <a:prstGeom prst="rect">
            <a:avLst/>
          </a:prstGeom>
        </p:spPr>
      </p:pic>
    </p:spTree>
    <p:extLst>
      <p:ext uri="{BB962C8B-B14F-4D97-AF65-F5344CB8AC3E}">
        <p14:creationId xmlns:p14="http://schemas.microsoft.com/office/powerpoint/2010/main" val="994932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408F-8805-D9C2-9420-B0886A6B5FF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B7C8D31-93D3-94DA-EBFE-ED39680E99BF}"/>
              </a:ext>
            </a:extLst>
          </p:cNvPr>
          <p:cNvPicPr>
            <a:picLocks noGrp="1" noChangeAspect="1"/>
          </p:cNvPicPr>
          <p:nvPr>
            <p:ph idx="1"/>
          </p:nvPr>
        </p:nvPicPr>
        <p:blipFill>
          <a:blip r:embed="rId2"/>
          <a:srcRect l="26938" t="18736" r="23296" b="15213"/>
          <a:stretch/>
        </p:blipFill>
        <p:spPr>
          <a:xfrm>
            <a:off x="2423160" y="753228"/>
            <a:ext cx="7349490" cy="6104772"/>
          </a:xfrm>
        </p:spPr>
      </p:pic>
    </p:spTree>
    <p:extLst>
      <p:ext uri="{BB962C8B-B14F-4D97-AF65-F5344CB8AC3E}">
        <p14:creationId xmlns:p14="http://schemas.microsoft.com/office/powerpoint/2010/main" val="2921276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ACA17-4D64-41CD-084B-11E9C83ADD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3B383D-4F7E-283C-1F00-23349356F2F1}"/>
              </a:ext>
            </a:extLst>
          </p:cNvPr>
          <p:cNvSpPr>
            <a:spLocks noGrp="1"/>
          </p:cNvSpPr>
          <p:nvPr>
            <p:ph idx="1"/>
          </p:nvPr>
        </p:nvSpPr>
        <p:spPr>
          <a:xfrm>
            <a:off x="680321" y="2336873"/>
            <a:ext cx="10612519" cy="4155368"/>
          </a:xfrm>
        </p:spPr>
        <p:txBody>
          <a:bodyPr>
            <a:normAutofit fontScale="92500" lnSpcReduction="10000"/>
          </a:bodyPr>
          <a:lstStyle/>
          <a:p>
            <a:r>
              <a:rPr lang="en-US" dirty="0"/>
              <a:t>Because some patients have changes in </a:t>
            </a:r>
            <a:r>
              <a:rPr lang="en-US" dirty="0" err="1"/>
              <a:t>sGaw</a:t>
            </a:r>
            <a:r>
              <a:rPr lang="en-US" dirty="0"/>
              <a:t> without changes in FEV1 or FVC after a bronchodilator, and such changes are thought to be clinically significant, measuring bronchodilator response by </a:t>
            </a:r>
            <a:r>
              <a:rPr lang="en-US" dirty="0" err="1"/>
              <a:t>sGaw</a:t>
            </a:r>
            <a:r>
              <a:rPr lang="en-US" dirty="0"/>
              <a:t> may be more sensitive than relying on </a:t>
            </a:r>
            <a:r>
              <a:rPr lang="en-US" dirty="0" err="1"/>
              <a:t>spirometric</a:t>
            </a:r>
            <a:r>
              <a:rPr lang="en-US" dirty="0"/>
              <a:t> indices only.</a:t>
            </a:r>
          </a:p>
          <a:p>
            <a:endParaRPr lang="en-US" dirty="0"/>
          </a:p>
          <a:p>
            <a:r>
              <a:rPr lang="en-US" dirty="0"/>
              <a:t> Part of the reason for this may be caused by the anatomic location of airway obstruction, and part may relate to the </a:t>
            </a:r>
            <a:r>
              <a:rPr lang="en-US" dirty="0" err="1"/>
              <a:t>bronchodilating</a:t>
            </a:r>
            <a:r>
              <a:rPr lang="en-US" dirty="0"/>
              <a:t> ability of the deep breath necessarily associated with measuring spirometry, which occurs in healthy subjects and those with mild airway obstruction.</a:t>
            </a:r>
          </a:p>
          <a:p>
            <a:endParaRPr lang="en-US" dirty="0"/>
          </a:p>
          <a:p>
            <a:r>
              <a:rPr lang="en-US" dirty="0"/>
              <a:t> Because of this increased sensitivity, </a:t>
            </a:r>
            <a:r>
              <a:rPr lang="en-US" dirty="0" err="1"/>
              <a:t>sGaw</a:t>
            </a:r>
            <a:r>
              <a:rPr lang="en-US" dirty="0"/>
              <a:t> may be less specific for patients with asthma compared with healthy sub</a:t>
            </a:r>
          </a:p>
        </p:txBody>
      </p:sp>
    </p:spTree>
    <p:extLst>
      <p:ext uri="{BB962C8B-B14F-4D97-AF65-F5344CB8AC3E}">
        <p14:creationId xmlns:p14="http://schemas.microsoft.com/office/powerpoint/2010/main" val="24429749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28B5-2C16-DA51-9BA7-CE8EECBE10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AA4ADE-99CF-F502-8531-B5D7AA86FF8E}"/>
              </a:ext>
            </a:extLst>
          </p:cNvPr>
          <p:cNvSpPr>
            <a:spLocks noGrp="1"/>
          </p:cNvSpPr>
          <p:nvPr>
            <p:ph idx="1"/>
          </p:nvPr>
        </p:nvSpPr>
        <p:spPr>
          <a:xfrm>
            <a:off x="680321" y="2331720"/>
            <a:ext cx="10281049" cy="4423409"/>
          </a:xfrm>
        </p:spPr>
        <p:txBody>
          <a:bodyPr>
            <a:normAutofit/>
          </a:bodyPr>
          <a:lstStyle/>
          <a:p>
            <a:r>
              <a:rPr lang="en-US" dirty="0"/>
              <a:t>Raw is decreased at increased lung volume.</a:t>
            </a:r>
          </a:p>
          <a:p>
            <a:endParaRPr lang="en-US" dirty="0"/>
          </a:p>
          <a:p>
            <a:r>
              <a:rPr lang="en-US" dirty="0"/>
              <a:t> The airways (particularly large and medium airways) are distended slightly, and their cross-sectional area increases.</a:t>
            </a:r>
          </a:p>
          <a:p>
            <a:endParaRPr lang="en-US" dirty="0"/>
          </a:p>
          <a:p>
            <a:r>
              <a:rPr lang="en-US" dirty="0"/>
              <a:t> For this reason, the VTG is obtained with Raw to derive </a:t>
            </a:r>
            <a:r>
              <a:rPr lang="en-US" dirty="0" err="1"/>
              <a:t>sGaw</a:t>
            </a:r>
            <a:r>
              <a:rPr lang="en-US" dirty="0"/>
              <a:t>. </a:t>
            </a:r>
          </a:p>
          <a:p>
            <a:endParaRPr lang="en-US" dirty="0"/>
          </a:p>
          <a:p>
            <a:r>
              <a:rPr lang="en-US" dirty="0"/>
              <a:t>This allows a comparison of values in different patients or in the same patient after treatment.</a:t>
            </a:r>
          </a:p>
          <a:p>
            <a:endParaRPr lang="en-US" dirty="0"/>
          </a:p>
        </p:txBody>
      </p:sp>
    </p:spTree>
    <p:extLst>
      <p:ext uri="{BB962C8B-B14F-4D97-AF65-F5344CB8AC3E}">
        <p14:creationId xmlns:p14="http://schemas.microsoft.com/office/powerpoint/2010/main" val="20054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8CCF-E890-9007-776C-BE860BFB8FB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B6A99F4-F777-22C9-F149-C16B04B5F162}"/>
              </a:ext>
            </a:extLst>
          </p:cNvPr>
          <p:cNvPicPr>
            <a:picLocks noGrp="1" noChangeAspect="1"/>
          </p:cNvPicPr>
          <p:nvPr>
            <p:ph idx="1"/>
          </p:nvPr>
        </p:nvPicPr>
        <p:blipFill>
          <a:blip r:embed="rId2"/>
          <a:srcRect l="31864" t="19868" r="18829" b="8037"/>
          <a:stretch/>
        </p:blipFill>
        <p:spPr>
          <a:xfrm>
            <a:off x="1565910" y="0"/>
            <a:ext cx="7840980" cy="6858000"/>
          </a:xfrm>
        </p:spPr>
      </p:pic>
    </p:spTree>
    <p:extLst>
      <p:ext uri="{BB962C8B-B14F-4D97-AF65-F5344CB8AC3E}">
        <p14:creationId xmlns:p14="http://schemas.microsoft.com/office/powerpoint/2010/main" val="3990413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B32D-9760-9649-7F4D-DB2EA4E321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F3CDDA-BCC5-30BC-D25F-7A09C322D0B9}"/>
              </a:ext>
            </a:extLst>
          </p:cNvPr>
          <p:cNvSpPr>
            <a:spLocks noGrp="1"/>
          </p:cNvSpPr>
          <p:nvPr>
            <p:ph idx="1"/>
          </p:nvPr>
        </p:nvSpPr>
        <p:spPr>
          <a:xfrm>
            <a:off x="680321" y="2548890"/>
            <a:ext cx="10292479" cy="3783329"/>
          </a:xfrm>
        </p:spPr>
        <p:txBody>
          <a:bodyPr>
            <a:normAutofit lnSpcReduction="10000"/>
          </a:bodyPr>
          <a:lstStyle/>
          <a:p>
            <a:r>
              <a:rPr lang="en-US" dirty="0"/>
              <a:t> </a:t>
            </a:r>
            <a:r>
              <a:rPr lang="en-US" dirty="0" err="1"/>
              <a:t>sGaw</a:t>
            </a:r>
            <a:r>
              <a:rPr lang="en-US" dirty="0"/>
              <a:t> is particularly useful for assessing changes in airway caliber after bronchodilator therapy or inhalation challenge. </a:t>
            </a:r>
          </a:p>
          <a:p>
            <a:endParaRPr lang="en-US" dirty="0"/>
          </a:p>
          <a:p>
            <a:r>
              <a:rPr lang="en-US" dirty="0" err="1"/>
              <a:t>SGaw</a:t>
            </a:r>
            <a:r>
              <a:rPr lang="en-US" dirty="0"/>
              <a:t> may change significantly after a bronchodilator or inhalation challenge even though other measures of flow (i.e., FEV1) vary only slightly.</a:t>
            </a:r>
          </a:p>
          <a:p>
            <a:endParaRPr lang="en-US" dirty="0"/>
          </a:p>
          <a:p>
            <a:r>
              <a:rPr lang="en-US" dirty="0"/>
              <a:t> The primary site of airway obstruction (i.e., large versus small airways) may determine which parameters reflect changes in airway caliber</a:t>
            </a:r>
          </a:p>
          <a:p>
            <a:endParaRPr lang="en-US" dirty="0"/>
          </a:p>
        </p:txBody>
      </p:sp>
    </p:spTree>
    <p:extLst>
      <p:ext uri="{BB962C8B-B14F-4D97-AF65-F5344CB8AC3E}">
        <p14:creationId xmlns:p14="http://schemas.microsoft.com/office/powerpoint/2010/main" val="451443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91B7-5449-3785-B783-B4A066D6EE5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992040C-C84D-873F-01BC-431A7CC7EE99}"/>
              </a:ext>
            </a:extLst>
          </p:cNvPr>
          <p:cNvPicPr>
            <a:picLocks noGrp="1" noChangeAspect="1"/>
          </p:cNvPicPr>
          <p:nvPr>
            <p:ph idx="1"/>
          </p:nvPr>
        </p:nvPicPr>
        <p:blipFill>
          <a:blip r:embed="rId2"/>
          <a:stretch>
            <a:fillRect/>
          </a:stretch>
        </p:blipFill>
        <p:spPr>
          <a:xfrm>
            <a:off x="1592390" y="753228"/>
            <a:ext cx="8603170" cy="6104772"/>
          </a:xfrm>
          <a:prstGeom prst="rect">
            <a:avLst/>
          </a:prstGeom>
        </p:spPr>
      </p:pic>
    </p:spTree>
    <p:extLst>
      <p:ext uri="{BB962C8B-B14F-4D97-AF65-F5344CB8AC3E}">
        <p14:creationId xmlns:p14="http://schemas.microsoft.com/office/powerpoint/2010/main" val="363405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4450-FEC4-A676-0698-730750D968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024B66-4774-3206-2CBB-01993925EBB8}"/>
              </a:ext>
            </a:extLst>
          </p:cNvPr>
          <p:cNvSpPr>
            <a:spLocks noGrp="1"/>
          </p:cNvSpPr>
          <p:nvPr>
            <p:ph idx="1"/>
          </p:nvPr>
        </p:nvSpPr>
        <p:spPr>
          <a:xfrm>
            <a:off x="680321" y="2336872"/>
            <a:ext cx="10269619" cy="4246807"/>
          </a:xfrm>
        </p:spPr>
        <p:txBody>
          <a:bodyPr>
            <a:normAutofit fontScale="92500" lnSpcReduction="20000"/>
          </a:bodyPr>
          <a:lstStyle/>
          <a:p>
            <a:r>
              <a:rPr lang="en-US" dirty="0" err="1"/>
              <a:t>sRaw</a:t>
            </a:r>
            <a:r>
              <a:rPr lang="en-US" dirty="0"/>
              <a:t> is similar to </a:t>
            </a:r>
            <a:r>
              <a:rPr lang="en-US" dirty="0" err="1"/>
              <a:t>sGaw</a:t>
            </a:r>
            <a:r>
              <a:rPr lang="en-US" dirty="0"/>
              <a:t> because it takes into account lung volume.</a:t>
            </a:r>
          </a:p>
          <a:p>
            <a:r>
              <a:rPr lang="en-US" dirty="0"/>
              <a:t> However, </a:t>
            </a:r>
            <a:r>
              <a:rPr lang="en-US" dirty="0" err="1"/>
              <a:t>sGaw</a:t>
            </a:r>
            <a:r>
              <a:rPr lang="en-US" dirty="0"/>
              <a:t> reflects only Raw, whereas </a:t>
            </a:r>
            <a:r>
              <a:rPr lang="en-US" dirty="0" err="1"/>
              <a:t>sRaw</a:t>
            </a:r>
            <a:r>
              <a:rPr lang="en-US" dirty="0"/>
              <a:t> reflects both Raw and lung volume.</a:t>
            </a:r>
          </a:p>
          <a:p>
            <a:r>
              <a:rPr lang="en-US" dirty="0"/>
              <a:t> This may be illustrated by considering an obstructed patient with hyperinflation versus an obstructed patient without hyperinflation.</a:t>
            </a:r>
          </a:p>
          <a:p>
            <a:endParaRPr lang="en-US" dirty="0"/>
          </a:p>
          <a:p>
            <a:r>
              <a:rPr lang="en-US" dirty="0"/>
              <a:t> In the former, Raw is elevated and </a:t>
            </a:r>
            <a:r>
              <a:rPr lang="en-US" dirty="0" err="1"/>
              <a:t>sRaw</a:t>
            </a:r>
            <a:r>
              <a:rPr lang="en-US" dirty="0"/>
              <a:t> is increased (increased work to move air through a higher lung volume), but the increased VTG associated with hyperinflation corrects conductance back to normal (normal </a:t>
            </a:r>
            <a:r>
              <a:rPr lang="en-US" dirty="0" err="1"/>
              <a:t>sGaw</a:t>
            </a:r>
            <a:r>
              <a:rPr lang="en-US" dirty="0"/>
              <a:t>).</a:t>
            </a:r>
          </a:p>
          <a:p>
            <a:endParaRPr lang="en-US" dirty="0"/>
          </a:p>
          <a:p>
            <a:r>
              <a:rPr lang="en-US" dirty="0"/>
              <a:t> In the latter, Raw is increased and </a:t>
            </a:r>
            <a:r>
              <a:rPr lang="en-US" dirty="0" err="1"/>
              <a:t>sRaw</a:t>
            </a:r>
            <a:r>
              <a:rPr lang="en-US" dirty="0"/>
              <a:t> is increased (increased work to move air through an increased resistance), but </a:t>
            </a:r>
            <a:r>
              <a:rPr lang="en-US" dirty="0" err="1"/>
              <a:t>sGaw</a:t>
            </a:r>
            <a:r>
              <a:rPr lang="en-US" dirty="0"/>
              <a:t> is reduced (elevated Raw is not reduced by altered lung volume).</a:t>
            </a:r>
          </a:p>
        </p:txBody>
      </p:sp>
    </p:spTree>
    <p:extLst>
      <p:ext uri="{BB962C8B-B14F-4D97-AF65-F5344CB8AC3E}">
        <p14:creationId xmlns:p14="http://schemas.microsoft.com/office/powerpoint/2010/main" val="41072868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B63A-935A-578C-1982-97B595847E5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47DB469-82BB-A9DC-9F64-2A47C8A5BB80}"/>
              </a:ext>
            </a:extLst>
          </p:cNvPr>
          <p:cNvPicPr>
            <a:picLocks noGrp="1" noChangeAspect="1"/>
          </p:cNvPicPr>
          <p:nvPr>
            <p:ph idx="1"/>
          </p:nvPr>
        </p:nvPicPr>
        <p:blipFill>
          <a:blip r:embed="rId2"/>
          <a:stretch>
            <a:fillRect/>
          </a:stretch>
        </p:blipFill>
        <p:spPr>
          <a:xfrm>
            <a:off x="1154430" y="617220"/>
            <a:ext cx="8915400" cy="6035040"/>
          </a:xfrm>
          <a:prstGeom prst="rect">
            <a:avLst/>
          </a:prstGeom>
        </p:spPr>
      </p:pic>
    </p:spTree>
    <p:extLst>
      <p:ext uri="{BB962C8B-B14F-4D97-AF65-F5344CB8AC3E}">
        <p14:creationId xmlns:p14="http://schemas.microsoft.com/office/powerpoint/2010/main" val="42771921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3BA23-437A-09AA-D84F-A992E3AC5C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6FE1AF-A75B-BE64-94B2-EFCEDBCB2673}"/>
              </a:ext>
            </a:extLst>
          </p:cNvPr>
          <p:cNvSpPr>
            <a:spLocks noGrp="1"/>
          </p:cNvSpPr>
          <p:nvPr>
            <p:ph idx="1"/>
          </p:nvPr>
        </p:nvSpPr>
        <p:spPr>
          <a:xfrm>
            <a:off x="680321" y="2336872"/>
            <a:ext cx="10555369" cy="4223947"/>
          </a:xfrm>
        </p:spPr>
        <p:txBody>
          <a:bodyPr>
            <a:normAutofit fontScale="85000" lnSpcReduction="20000"/>
          </a:bodyPr>
          <a:lstStyle/>
          <a:p>
            <a:r>
              <a:rPr lang="en-US" dirty="0"/>
              <a:t>Raw and </a:t>
            </a:r>
            <a:r>
              <a:rPr lang="en-US" dirty="0" err="1"/>
              <a:t>sGaw</a:t>
            </a:r>
            <a:r>
              <a:rPr lang="en-US" dirty="0"/>
              <a:t> measurements are not influenced by the degree of patient effort, so Raw and </a:t>
            </a:r>
            <a:r>
              <a:rPr lang="en-US" dirty="0" err="1"/>
              <a:t>sGaw</a:t>
            </a:r>
            <a:r>
              <a:rPr lang="en-US" dirty="0"/>
              <a:t> measurements may be useful for determining airway status in patients who are unable or unwilling to exert maximum effort. </a:t>
            </a:r>
          </a:p>
          <a:p>
            <a:endParaRPr lang="en-US" dirty="0"/>
          </a:p>
          <a:p>
            <a:r>
              <a:rPr lang="en-US" dirty="0"/>
              <a:t>However, acceptable panting maneuvers in the plethysmograph require a certain degree of patient coordination. </a:t>
            </a:r>
          </a:p>
          <a:p>
            <a:r>
              <a:rPr lang="en-US" dirty="0"/>
              <a:t>Not all patients may be able to perform these maneuvers. Patients with severe obstruction may produce pressure-flow curves during panting that are difficult to measure.</a:t>
            </a:r>
          </a:p>
          <a:p>
            <a:endParaRPr lang="en-US" dirty="0"/>
          </a:p>
          <a:p>
            <a:r>
              <a:rPr lang="en-US" dirty="0"/>
              <a:t> Such curves may be flat or show widening (hysteresis). </a:t>
            </a:r>
          </a:p>
          <a:p>
            <a:endParaRPr lang="en-US" dirty="0"/>
          </a:p>
          <a:p>
            <a:r>
              <a:rPr lang="en-US" dirty="0"/>
              <a:t>Inspiratory and expiratory flows may produce different resistances, causing the curve to appear as a loop. In these cases, inspiratory flow resistance is usually reported.</a:t>
            </a:r>
          </a:p>
        </p:txBody>
      </p:sp>
    </p:spTree>
    <p:extLst>
      <p:ext uri="{BB962C8B-B14F-4D97-AF65-F5344CB8AC3E}">
        <p14:creationId xmlns:p14="http://schemas.microsoft.com/office/powerpoint/2010/main" val="19549983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D676-B67F-271B-57DF-4A3DCA5374A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B1B0EF4-634A-7619-3167-25C929FEE0C5}"/>
              </a:ext>
            </a:extLst>
          </p:cNvPr>
          <p:cNvPicPr>
            <a:picLocks noGrp="1" noChangeAspect="1"/>
          </p:cNvPicPr>
          <p:nvPr>
            <p:ph idx="1"/>
          </p:nvPr>
        </p:nvPicPr>
        <p:blipFill>
          <a:blip r:embed="rId2"/>
          <a:srcRect l="679" t="2457" r="-679" b="1339"/>
          <a:stretch/>
        </p:blipFill>
        <p:spPr>
          <a:xfrm>
            <a:off x="2811779" y="-1531620"/>
            <a:ext cx="5052061" cy="9852660"/>
          </a:xfrm>
          <a:prstGeom prst="rect">
            <a:avLst/>
          </a:prstGeom>
        </p:spPr>
      </p:pic>
    </p:spTree>
    <p:extLst>
      <p:ext uri="{BB962C8B-B14F-4D97-AF65-F5344CB8AC3E}">
        <p14:creationId xmlns:p14="http://schemas.microsoft.com/office/powerpoint/2010/main" val="14454978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4A6E6-139D-A636-54FB-29D43B9699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780CF3-6650-C9BC-8BAE-77FA8A3E1167}"/>
              </a:ext>
            </a:extLst>
          </p:cNvPr>
          <p:cNvSpPr>
            <a:spLocks noGrp="1"/>
          </p:cNvSpPr>
          <p:nvPr>
            <p:ph idx="1"/>
          </p:nvPr>
        </p:nvSpPr>
        <p:spPr>
          <a:xfrm>
            <a:off x="680321" y="2583180"/>
            <a:ext cx="10189609" cy="4023359"/>
          </a:xfrm>
        </p:spPr>
        <p:txBody>
          <a:bodyPr>
            <a:normAutofit/>
          </a:bodyPr>
          <a:lstStyle/>
          <a:p>
            <a:r>
              <a:rPr lang="en-US" dirty="0"/>
              <a:t>In addition to resistance caused by flow through conducting airways, some frictional resistance is caused by the displacement of the lungs, rib cage, and diaphragm.</a:t>
            </a:r>
          </a:p>
          <a:p>
            <a:endParaRPr lang="en-US" dirty="0"/>
          </a:p>
          <a:p>
            <a:r>
              <a:rPr lang="en-US" dirty="0"/>
              <a:t> In healthy patients, this tissue resistance is only approximately one fifth of the total resistance, and therefore total pulmonary resistance is approximately 20% greater than the measured Raw.</a:t>
            </a:r>
          </a:p>
          <a:p>
            <a:endParaRPr lang="en-US" dirty="0"/>
          </a:p>
        </p:txBody>
      </p:sp>
    </p:spTree>
    <p:extLst>
      <p:ext uri="{BB962C8B-B14F-4D97-AF65-F5344CB8AC3E}">
        <p14:creationId xmlns:p14="http://schemas.microsoft.com/office/powerpoint/2010/main" val="9509420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057F-310A-5F39-2616-A1D10C86A2B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332C9D6-0C71-68BF-DC85-A84B5D512965}"/>
              </a:ext>
            </a:extLst>
          </p:cNvPr>
          <p:cNvPicPr>
            <a:picLocks noGrp="1" noChangeAspect="1"/>
          </p:cNvPicPr>
          <p:nvPr>
            <p:ph idx="1"/>
          </p:nvPr>
        </p:nvPicPr>
        <p:blipFill>
          <a:blip r:embed="rId2"/>
          <a:srcRect l="24718" t="25902" r="24069" b="30904"/>
          <a:stretch/>
        </p:blipFill>
        <p:spPr>
          <a:xfrm>
            <a:off x="680321" y="753228"/>
            <a:ext cx="9823849" cy="6104772"/>
          </a:xfrm>
        </p:spPr>
      </p:pic>
    </p:spTree>
    <p:extLst>
      <p:ext uri="{BB962C8B-B14F-4D97-AF65-F5344CB8AC3E}">
        <p14:creationId xmlns:p14="http://schemas.microsoft.com/office/powerpoint/2010/main" val="4303166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FD56-32C9-E90D-3C3C-8385CF813B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A30B26-F02B-75A1-623F-60E19508785A}"/>
              </a:ext>
            </a:extLst>
          </p:cNvPr>
          <p:cNvSpPr>
            <a:spLocks noGrp="1"/>
          </p:cNvSpPr>
          <p:nvPr>
            <p:ph idx="1"/>
          </p:nvPr>
        </p:nvSpPr>
        <p:spPr>
          <a:xfrm>
            <a:off x="285750" y="2274570"/>
            <a:ext cx="11452860" cy="4217670"/>
          </a:xfrm>
        </p:spPr>
        <p:txBody>
          <a:bodyPr>
            <a:normAutofit/>
          </a:bodyPr>
          <a:lstStyle/>
          <a:p>
            <a:r>
              <a:rPr lang="en-US" dirty="0"/>
              <a:t>Technologist’s Comments Lung volumes and airway resistance and conductance measurements met all ATS-ERS criteria for repeatability and acceptability. The subject gave good effort and cooperation.</a:t>
            </a:r>
          </a:p>
          <a:p>
            <a:endParaRPr lang="en-US" dirty="0"/>
          </a:p>
          <a:p>
            <a:r>
              <a:rPr lang="en-US" dirty="0"/>
              <a:t> QUESTIONS :</a:t>
            </a:r>
          </a:p>
          <a:p>
            <a:r>
              <a:rPr lang="en-US" dirty="0"/>
              <a:t>1. How do you interpret the spirometry, lung volume, and airway resistance measurements? </a:t>
            </a:r>
          </a:p>
          <a:p>
            <a:r>
              <a:rPr lang="en-US" dirty="0"/>
              <a:t>2. Do you think this information is sufficient to explain the subject’s symptoms?</a:t>
            </a:r>
          </a:p>
          <a:p>
            <a:r>
              <a:rPr lang="en-US" dirty="0"/>
              <a:t> 3. How would you treat this subject?</a:t>
            </a:r>
          </a:p>
        </p:txBody>
      </p:sp>
    </p:spTree>
    <p:extLst>
      <p:ext uri="{BB962C8B-B14F-4D97-AF65-F5344CB8AC3E}">
        <p14:creationId xmlns:p14="http://schemas.microsoft.com/office/powerpoint/2010/main" val="8393795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0767-4E33-959C-D867-605BE853C2F5}"/>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63A19D2C-4CCD-5453-F166-11B2ABF5F67D}"/>
              </a:ext>
            </a:extLst>
          </p:cNvPr>
          <p:cNvSpPr>
            <a:spLocks noGrp="1"/>
          </p:cNvSpPr>
          <p:nvPr>
            <p:ph idx="1"/>
          </p:nvPr>
        </p:nvSpPr>
        <p:spPr>
          <a:xfrm>
            <a:off x="680321" y="2336872"/>
            <a:ext cx="10235329" cy="4441117"/>
          </a:xfrm>
        </p:spPr>
        <p:txBody>
          <a:bodyPr>
            <a:normAutofit fontScale="92500" lnSpcReduction="20000"/>
          </a:bodyPr>
          <a:lstStyle/>
          <a:p>
            <a:r>
              <a:rPr lang="en-US" dirty="0"/>
              <a:t>Interpretation </a:t>
            </a:r>
          </a:p>
          <a:p>
            <a:r>
              <a:rPr lang="en-US" dirty="0"/>
              <a:t>1. The lung function tests show normal spirometry with no bronchodilator response based on change in FEV1 or FVC. </a:t>
            </a:r>
          </a:p>
          <a:p>
            <a:r>
              <a:rPr lang="en-US" dirty="0"/>
              <a:t>Baseline lung volumes are normal, with a slightly elevated RV/TLC suggesting the possibility of air trapping.</a:t>
            </a:r>
          </a:p>
          <a:p>
            <a:r>
              <a:rPr lang="en-US" dirty="0"/>
              <a:t> Following the bronchodilator, the FRC and RV significantly decrease, suggesting less hyperinflation after the bronchodilator.</a:t>
            </a:r>
          </a:p>
          <a:p>
            <a:endParaRPr lang="en-US" dirty="0"/>
          </a:p>
          <a:p>
            <a:r>
              <a:rPr lang="en-US" dirty="0"/>
              <a:t> Baseline airway resistance and conductance are normal, but after the bronchodilator, resistance falls substantially and conductance increases. </a:t>
            </a:r>
          </a:p>
          <a:p>
            <a:endParaRPr lang="en-US" dirty="0"/>
          </a:p>
          <a:p>
            <a:r>
              <a:rPr lang="en-US" dirty="0"/>
              <a:t>Because resistance measurements are volume-dependent and lung volumes changed here, one must use the </a:t>
            </a:r>
            <a:r>
              <a:rPr lang="en-US" dirty="0" err="1"/>
              <a:t>sGaw</a:t>
            </a:r>
            <a:r>
              <a:rPr lang="en-US" dirty="0"/>
              <a:t> to assess any bronchodilator response, which, in this case, increased by more than 100%</a:t>
            </a:r>
          </a:p>
        </p:txBody>
      </p:sp>
    </p:spTree>
    <p:extLst>
      <p:ext uri="{BB962C8B-B14F-4D97-AF65-F5344CB8AC3E}">
        <p14:creationId xmlns:p14="http://schemas.microsoft.com/office/powerpoint/2010/main" val="240180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CF3E-6AEA-3262-880D-9549013B821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1C985A9-CE14-0311-E86E-74667E6B1553}"/>
              </a:ext>
            </a:extLst>
          </p:cNvPr>
          <p:cNvPicPr>
            <a:picLocks noGrp="1" noChangeAspect="1"/>
          </p:cNvPicPr>
          <p:nvPr>
            <p:ph idx="1"/>
          </p:nvPr>
        </p:nvPicPr>
        <p:blipFill>
          <a:blip r:embed="rId2"/>
          <a:srcRect l="32102" t="21138" r="33598" b="48826"/>
          <a:stretch/>
        </p:blipFill>
        <p:spPr>
          <a:xfrm>
            <a:off x="680321" y="114300"/>
            <a:ext cx="9915289" cy="6743700"/>
          </a:xfrm>
        </p:spPr>
      </p:pic>
    </p:spTree>
    <p:extLst>
      <p:ext uri="{BB962C8B-B14F-4D97-AF65-F5344CB8AC3E}">
        <p14:creationId xmlns:p14="http://schemas.microsoft.com/office/powerpoint/2010/main" val="226196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C7F6-E613-2BD6-96E9-671A95CCCE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48D305-03DB-D63D-09B8-6ABF1BFD714C}"/>
              </a:ext>
            </a:extLst>
          </p:cNvPr>
          <p:cNvSpPr>
            <a:spLocks noGrp="1"/>
          </p:cNvSpPr>
          <p:nvPr>
            <p:ph idx="1"/>
          </p:nvPr>
        </p:nvSpPr>
        <p:spPr/>
        <p:txBody>
          <a:bodyPr>
            <a:normAutofit fontScale="85000" lnSpcReduction="10000"/>
          </a:bodyPr>
          <a:lstStyle/>
          <a:p>
            <a:r>
              <a:rPr lang="en-US" dirty="0"/>
              <a:t>2. The subject’s symptoms can definitely be explained by these findings because dyspnea is strongly associated with hyperinflation and air trapping, which the subject has at baseline and is markedly reduced after the bronchodilator. </a:t>
            </a:r>
          </a:p>
          <a:p>
            <a:endParaRPr lang="en-US" dirty="0"/>
          </a:p>
          <a:p>
            <a:r>
              <a:rPr lang="en-US" dirty="0"/>
              <a:t>3. Although there was no bronchodilator response on spirometry, the subject had clinical improvement with bronchodilator therapy and clearly has a bronchodilator response in lung volumes and airway resistance. </a:t>
            </a:r>
          </a:p>
          <a:p>
            <a:endParaRPr lang="en-US" dirty="0"/>
          </a:p>
          <a:p>
            <a:r>
              <a:rPr lang="en-US" dirty="0"/>
              <a:t>A reasonable significant response in lung volumes is a decrease of approximately 20% or more, and in </a:t>
            </a:r>
            <a:r>
              <a:rPr lang="en-US" dirty="0" err="1"/>
              <a:t>sGaw</a:t>
            </a:r>
            <a:r>
              <a:rPr lang="en-US" dirty="0"/>
              <a:t> it is an increase of approximately 25% or more. </a:t>
            </a:r>
          </a:p>
          <a:p>
            <a:endParaRPr lang="en-US" dirty="0"/>
          </a:p>
        </p:txBody>
      </p:sp>
    </p:spTree>
    <p:extLst>
      <p:ext uri="{BB962C8B-B14F-4D97-AF65-F5344CB8AC3E}">
        <p14:creationId xmlns:p14="http://schemas.microsoft.com/office/powerpoint/2010/main" val="18690712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2179-EC1F-81B9-3F00-9794D5EEA2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77791D-0B7D-BA17-2566-B41B2E02B33A}"/>
              </a:ext>
            </a:extLst>
          </p:cNvPr>
          <p:cNvSpPr>
            <a:spLocks noGrp="1"/>
          </p:cNvSpPr>
          <p:nvPr>
            <p:ph idx="1"/>
          </p:nvPr>
        </p:nvSpPr>
        <p:spPr>
          <a:xfrm>
            <a:off x="680321" y="2336872"/>
            <a:ext cx="10452499" cy="4223947"/>
          </a:xfrm>
        </p:spPr>
        <p:txBody>
          <a:bodyPr>
            <a:normAutofit/>
          </a:bodyPr>
          <a:lstStyle/>
          <a:p>
            <a:r>
              <a:rPr lang="en-US" dirty="0"/>
              <a:t>The reason spirometry did not change is that an “</a:t>
            </a:r>
            <a:r>
              <a:rPr lang="en-US" dirty="0" err="1"/>
              <a:t>isovolume</a:t>
            </a:r>
            <a:r>
              <a:rPr lang="en-US" dirty="0"/>
              <a:t> shift” in airflow caused by the bronchodilator such that, under conditions of less hyperinflation, flows are greater at any given absolute lung volume.</a:t>
            </a:r>
          </a:p>
          <a:p>
            <a:endParaRPr lang="en-US" dirty="0"/>
          </a:p>
          <a:p>
            <a:r>
              <a:rPr lang="en-US" dirty="0"/>
              <a:t> In fact, approximately 15% of subjects with suspected obstructive airway disease may be missed by spirometry testing alone, but most will be identified by performing additional measurements of volumes or airway resistance. This subject should continue to be treated with the bronchodilator.</a:t>
            </a:r>
          </a:p>
          <a:p>
            <a:endParaRPr lang="en-US" dirty="0"/>
          </a:p>
        </p:txBody>
      </p:sp>
    </p:spTree>
    <p:extLst>
      <p:ext uri="{BB962C8B-B14F-4D97-AF65-F5344CB8AC3E}">
        <p14:creationId xmlns:p14="http://schemas.microsoft.com/office/powerpoint/2010/main" val="10690591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8F3AA-0FAD-DA0F-6BBE-800F0E7EC23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EDE89FD-F6E9-93B8-DA0B-A2F6F88536CB}"/>
              </a:ext>
            </a:extLst>
          </p:cNvPr>
          <p:cNvPicPr>
            <a:picLocks noGrp="1" noChangeAspect="1"/>
          </p:cNvPicPr>
          <p:nvPr>
            <p:ph idx="1"/>
          </p:nvPr>
        </p:nvPicPr>
        <p:blipFill>
          <a:blip r:embed="rId2"/>
          <a:stretch>
            <a:fillRect/>
          </a:stretch>
        </p:blipFill>
        <p:spPr>
          <a:xfrm>
            <a:off x="0" y="40005"/>
            <a:ext cx="12192000" cy="6777990"/>
          </a:xfrm>
          <a:prstGeom prst="rect">
            <a:avLst/>
          </a:prstGeom>
        </p:spPr>
      </p:pic>
      <p:sp>
        <p:nvSpPr>
          <p:cNvPr id="6" name="TextBox 5">
            <a:extLst>
              <a:ext uri="{FF2B5EF4-FFF2-40B4-BE49-F238E27FC236}">
                <a16:creationId xmlns:a16="http://schemas.microsoft.com/office/drawing/2014/main" id="{7486C47D-B61F-0A57-9C08-79F08E137076}"/>
              </a:ext>
            </a:extLst>
          </p:cNvPr>
          <p:cNvSpPr txBox="1"/>
          <p:nvPr/>
        </p:nvSpPr>
        <p:spPr>
          <a:xfrm>
            <a:off x="3008948" y="3027164"/>
            <a:ext cx="6177914" cy="369332"/>
          </a:xfrm>
          <a:prstGeom prst="rect">
            <a:avLst/>
          </a:prstGeom>
          <a:noFill/>
        </p:spPr>
        <p:txBody>
          <a:bodyPr wrap="square">
            <a:spAutoFit/>
          </a:bodyPr>
          <a:lstStyle/>
          <a:p>
            <a:endParaRPr lang="en-US" dirty="0"/>
          </a:p>
        </p:txBody>
      </p:sp>
      <p:pic>
        <p:nvPicPr>
          <p:cNvPr id="7" name="Picture 6">
            <a:extLst>
              <a:ext uri="{FF2B5EF4-FFF2-40B4-BE49-F238E27FC236}">
                <a16:creationId xmlns:a16="http://schemas.microsoft.com/office/drawing/2014/main" id="{3B13CAFC-A623-83C7-A164-F9A51FF1CCDE}"/>
              </a:ext>
            </a:extLst>
          </p:cNvPr>
          <p:cNvPicPr>
            <a:picLocks noChangeAspect="1"/>
          </p:cNvPicPr>
          <p:nvPr/>
        </p:nvPicPr>
        <p:blipFill>
          <a:blip r:embed="rId3"/>
          <a:stretch>
            <a:fillRect/>
          </a:stretch>
        </p:blipFill>
        <p:spPr>
          <a:xfrm>
            <a:off x="0" y="-2331720"/>
            <a:ext cx="12191999" cy="11487150"/>
          </a:xfrm>
          <a:prstGeom prst="rect">
            <a:avLst/>
          </a:prstGeom>
        </p:spPr>
      </p:pic>
    </p:spTree>
    <p:extLst>
      <p:ext uri="{BB962C8B-B14F-4D97-AF65-F5344CB8AC3E}">
        <p14:creationId xmlns:p14="http://schemas.microsoft.com/office/powerpoint/2010/main" val="261880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F1FD-2A0E-284D-70D6-140BA93A9A0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A0C6A01-2B24-DB9C-517F-F16F91E9E192}"/>
              </a:ext>
            </a:extLst>
          </p:cNvPr>
          <p:cNvPicPr>
            <a:picLocks noGrp="1" noChangeAspect="1"/>
          </p:cNvPicPr>
          <p:nvPr>
            <p:ph idx="1"/>
          </p:nvPr>
        </p:nvPicPr>
        <p:blipFill>
          <a:blip r:embed="rId2"/>
          <a:srcRect l="30673" t="38288" r="30977" b="28999"/>
          <a:stretch/>
        </p:blipFill>
        <p:spPr>
          <a:xfrm>
            <a:off x="1211580" y="91440"/>
            <a:ext cx="9082602" cy="6595110"/>
          </a:xfrm>
        </p:spPr>
      </p:pic>
    </p:spTree>
    <p:extLst>
      <p:ext uri="{BB962C8B-B14F-4D97-AF65-F5344CB8AC3E}">
        <p14:creationId xmlns:p14="http://schemas.microsoft.com/office/powerpoint/2010/main" val="2306555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2B91-6D4B-4344-AB56-B931A454B99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BAF52DC-0619-4C14-D8AA-CDAF074D02FA}"/>
              </a:ext>
            </a:extLst>
          </p:cNvPr>
          <p:cNvPicPr>
            <a:picLocks noGrp="1" noChangeAspect="1"/>
          </p:cNvPicPr>
          <p:nvPr>
            <p:ph idx="1"/>
          </p:nvPr>
        </p:nvPicPr>
        <p:blipFill>
          <a:blip r:embed="rId2"/>
          <a:srcRect l="18048" t="25267" r="49318" b="20741"/>
          <a:stretch/>
        </p:blipFill>
        <p:spPr>
          <a:xfrm>
            <a:off x="2606040" y="0"/>
            <a:ext cx="6320790" cy="6858000"/>
          </a:xfrm>
        </p:spPr>
      </p:pic>
    </p:spTree>
    <p:extLst>
      <p:ext uri="{BB962C8B-B14F-4D97-AF65-F5344CB8AC3E}">
        <p14:creationId xmlns:p14="http://schemas.microsoft.com/office/powerpoint/2010/main" val="3811033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1C0C35-6BF4-F484-3EF6-0F081F0B00E6}"/>
              </a:ext>
            </a:extLst>
          </p:cNvPr>
          <p:cNvSpPr>
            <a:spLocks noGrp="1"/>
          </p:cNvSpPr>
          <p:nvPr>
            <p:ph idx="1"/>
          </p:nvPr>
        </p:nvSpPr>
        <p:spPr>
          <a:xfrm>
            <a:off x="342900" y="2091690"/>
            <a:ext cx="11498580" cy="4766310"/>
          </a:xfrm>
        </p:spPr>
        <p:txBody>
          <a:bodyPr>
            <a:normAutofit fontScale="92500" lnSpcReduction="10000"/>
          </a:bodyPr>
          <a:lstStyle/>
          <a:p>
            <a:r>
              <a:rPr lang="en-US" dirty="0"/>
              <a:t>Increased FRC is considered pathologic.</a:t>
            </a:r>
          </a:p>
          <a:p>
            <a:endParaRPr lang="en-US" dirty="0"/>
          </a:p>
          <a:p>
            <a:r>
              <a:rPr lang="en-US" dirty="0"/>
              <a:t> FRC values greater than approximately 120% of predicted values represent hyperinflation.</a:t>
            </a:r>
          </a:p>
          <a:p>
            <a:endParaRPr lang="en-US" dirty="0"/>
          </a:p>
          <a:p>
            <a:r>
              <a:rPr lang="en-US" dirty="0"/>
              <a:t> Hyperinflation may result from emphysematous changes or from obstruction caused by asthma or bronchitis. </a:t>
            </a:r>
          </a:p>
          <a:p>
            <a:endParaRPr lang="en-US" dirty="0"/>
          </a:p>
          <a:p>
            <a:r>
              <a:rPr lang="en-US" dirty="0"/>
              <a:t>Compensation for surgical removal of lung tissue or thoracic deformity can also cause increased FRC.</a:t>
            </a:r>
          </a:p>
          <a:p>
            <a:endParaRPr lang="en-US" dirty="0"/>
          </a:p>
          <a:p>
            <a:r>
              <a:rPr lang="en-US" dirty="0"/>
              <a:t> Elevated FRC usually results in muscular and mechanical inefficiency of the respiratory apparatus. </a:t>
            </a:r>
          </a:p>
          <a:p>
            <a:endParaRPr lang="en-US" dirty="0"/>
          </a:p>
        </p:txBody>
      </p:sp>
    </p:spTree>
    <p:extLst>
      <p:ext uri="{BB962C8B-B14F-4D97-AF65-F5344CB8AC3E}">
        <p14:creationId xmlns:p14="http://schemas.microsoft.com/office/powerpoint/2010/main" val="313916999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496</TotalTime>
  <Words>3075</Words>
  <Application>Microsoft Office PowerPoint</Application>
  <PresentationFormat>Widescreen</PresentationFormat>
  <Paragraphs>244</Paragraphs>
  <Slides>62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Trebuchet MS</vt:lpstr>
      <vt:lpstr>Berlin</vt:lpstr>
      <vt:lpstr>body plethysmography In obstructive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AIRWAY RESISTANCE AND CONDUCTANCE</vt:lpstr>
      <vt:lpstr>PowerPoint Presentation</vt:lpstr>
      <vt:lpstr>PowerPoint Presentation</vt:lpstr>
      <vt:lpstr>PowerPoint Presentation</vt:lpstr>
      <vt:lpstr>Airway Resistance (Raw)  </vt:lpstr>
      <vt:lpstr>Specific Airway Resistance (sRaw) </vt:lpstr>
      <vt:lpstr>PowerPoint Presentation</vt:lpstr>
      <vt:lpstr>PowerPoint Presentation</vt:lpstr>
      <vt:lpstr>Intrathoracic Gas Volume (ITGV) and Functional Residual Capacity (FRC)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imac</dc:creator>
  <cp:lastModifiedBy>imac</cp:lastModifiedBy>
  <cp:revision>15</cp:revision>
  <dcterms:created xsi:type="dcterms:W3CDTF">2024-09-04T14:51:27Z</dcterms:created>
  <dcterms:modified xsi:type="dcterms:W3CDTF">2024-10-14T08:00:51Z</dcterms:modified>
</cp:coreProperties>
</file>